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83" r:id="rId3"/>
    <p:sldId id="287" r:id="rId4"/>
    <p:sldId id="256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288" r:id="rId13"/>
    <p:sldId id="292" r:id="rId14"/>
    <p:sldId id="319" r:id="rId15"/>
    <p:sldId id="328" r:id="rId16"/>
    <p:sldId id="341" r:id="rId17"/>
    <p:sldId id="539" r:id="rId18"/>
    <p:sldId id="540" r:id="rId19"/>
    <p:sldId id="289" r:id="rId20"/>
    <p:sldId id="303" r:id="rId21"/>
    <p:sldId id="286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CN" initials="D" lastIdx="1" clrIdx="0">
    <p:extLst>
      <p:ext uri="{19B8F6BF-5375-455C-9EA6-DF929625EA0E}">
        <p15:presenceInfo xmlns:p15="http://schemas.microsoft.com/office/powerpoint/2012/main" userId="DC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A66500"/>
    <a:srgbClr val="C88800"/>
    <a:srgbClr val="007BB8"/>
    <a:srgbClr val="A20000"/>
    <a:srgbClr val="388600"/>
    <a:srgbClr val="54F4BD"/>
    <a:srgbClr val="8FF8C3"/>
    <a:srgbClr val="B9FCC8"/>
    <a:srgbClr val="FF8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40" y="108"/>
      </p:cViewPr>
      <p:guideLst>
        <p:guide pos="370"/>
        <p:guide pos="73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II.%20HHBSD%20CT\Nam%202025\Thang%202\Bieu%20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II.%20HHBSD%20CT\Nam%202025\Thang%202\Bieu%20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II.%20HHBSD%20CT\Bieu%20do%20kinh%20te%20Viet%20n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II.%20HHBSD%20CT\Bieu%20do%20kinh%20te%20Viet%20na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II.%20HHBSD%20CT\Bieu%20do%20kinh%20te%20Viet%20na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II.%20HHBSD%20CT\VARS%20-%20TN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Lượt khách du 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ĐVT:</a:t>
            </a:r>
            <a:r>
              <a:rPr lang="en-US" baseline="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riệu lượt)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Sheet1!$E$8</c:f>
              <c:strCache>
                <c:ptCount val="1"/>
                <c:pt idx="0">
                  <c:v>Lượt khách du lịch (triệu lượt)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Sheet1!$F$7:$I$7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Sheet1!$F$8:$I$8</c:f>
              <c:numCache>
                <c:formatCode>General</c:formatCode>
                <c:ptCount val="4"/>
                <c:pt idx="0">
                  <c:v>2.1</c:v>
                </c:pt>
                <c:pt idx="1">
                  <c:v>5.0999999999999996</c:v>
                </c:pt>
                <c:pt idx="2">
                  <c:v>5.9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2-4C04-B555-8F591555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411064"/>
        <c:axId val="350416312"/>
      </c:barChart>
      <c:catAx>
        <c:axId val="35041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0416312"/>
        <c:crosses val="autoZero"/>
        <c:auto val="1"/>
        <c:lblAlgn val="ctr"/>
        <c:lblOffset val="100"/>
        <c:noMultiLvlLbl val="0"/>
      </c:catAx>
      <c:valAx>
        <c:axId val="35041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041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Cơ cấu kinh tế TP. Cần Thơ năm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D-4E19-A7BC-6D7301EC1DE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D-4E19-A7BC-6D7301EC1DE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D-4E19-A7BC-6D7301EC1DE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2D-4E19-A7BC-6D7301EC1DE9}"/>
              </c:ext>
            </c:extLst>
          </c:dPt>
          <c:dLbls>
            <c:dLbl>
              <c:idx val="0"/>
              <c:layout>
                <c:manualLayout>
                  <c:x val="0.13399854186250226"/>
                  <c:y val="8.16668650185388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D-4E19-A7BC-6D7301EC1DE9}"/>
                </c:ext>
              </c:extLst>
            </c:dLbl>
            <c:dLbl>
              <c:idx val="1"/>
              <c:layout>
                <c:manualLayout>
                  <c:x val="7.8537334780044796E-3"/>
                  <c:y val="0.10345727617381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2D-4E19-A7BC-6D7301EC1DE9}"/>
                </c:ext>
              </c:extLst>
            </c:dLbl>
            <c:dLbl>
              <c:idx val="2"/>
              <c:layout>
                <c:manualLayout>
                  <c:x val="-5.8482764803476327E-2"/>
                  <c:y val="2.55803441236512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2D-4E19-A7BC-6D7301EC1DE9}"/>
                </c:ext>
              </c:extLst>
            </c:dLbl>
            <c:dLbl>
              <c:idx val="3"/>
              <c:layout>
                <c:manualLayout>
                  <c:x val="-0.20792923946132161"/>
                  <c:y val="0.136837898324943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2D-4E19-A7BC-6D7301EC1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Sheet1!$L$7:$L$10</c:f>
              <c:strCache>
                <c:ptCount val="4"/>
                <c:pt idx="0">
                  <c:v>Nông, lâm, thuỷ sản</c:v>
                </c:pt>
                <c:pt idx="1">
                  <c:v>Công nghiệp và xây dựng</c:v>
                </c:pt>
                <c:pt idx="2">
                  <c:v>Dịch vụ</c:v>
                </c:pt>
                <c:pt idx="3">
                  <c:v>Thuế sản phẩm trừ trợ cấp sản phẩm</c:v>
                </c:pt>
              </c:strCache>
            </c:strRef>
          </c:cat>
          <c:val>
            <c:numRef>
              <c:f>Sheet1!$M$7:$M$10</c:f>
              <c:numCache>
                <c:formatCode>0.00%</c:formatCode>
                <c:ptCount val="4"/>
                <c:pt idx="0">
                  <c:v>9.9599999999999994E-2</c:v>
                </c:pt>
                <c:pt idx="1">
                  <c:v>0.30880000000000002</c:v>
                </c:pt>
                <c:pt idx="2">
                  <c:v>0.53120000000000001</c:v>
                </c:pt>
                <c:pt idx="3">
                  <c:v>6.0400000000000009E-2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2D-4E19-A7BC-6D7301EC1D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Tốc độ tăng trưởng kinh tế &amp; Quy mô nền kinh tế TP Cần Thơ qua các năm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'Kinh te Can Tho'!$B$5</c:f>
              <c:strCache>
                <c:ptCount val="1"/>
                <c:pt idx="0">
                  <c:v>GRDP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'Kinh te Can Tho'!$C$4:$F$4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'Kinh te Can Tho'!$C$5:$F$5</c:f>
              <c:numCache>
                <c:formatCode>0.00%</c:formatCode>
                <c:ptCount val="4"/>
                <c:pt idx="0">
                  <c:v>-2.7900000000000001E-2</c:v>
                </c:pt>
                <c:pt idx="1">
                  <c:v>0.12640000000000001</c:v>
                </c:pt>
                <c:pt idx="2">
                  <c:v>5.7500000000000002E-2</c:v>
                </c:pt>
                <c:pt idx="3">
                  <c:v>7.1199999999999999E-2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7-4A3E-AAF1-2B05D9C7B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576784"/>
        <c:axId val="665577440"/>
      </c:barChart>
      <c:lineChart>
        <c:grouping val="stacked"/>
        <c:varyColors val="0"/>
        <c:ser>
          <c:idx val="1"/>
          <c:order val="1"/>
          <c:tx>
            <c:strRef>
              <c:f>'Kinh te Can Tho'!$B$6</c:f>
              <c:strCache>
                <c:ptCount val="1"/>
                <c:pt idx="0">
                  <c:v>Quy mô nền kinh tế (Nghìn tỷ đồng)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'Kinh te Can Tho'!$C$4:$F$4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'Kinh te Can Tho'!$C$6:$F$6</c:f>
              <c:numCache>
                <c:formatCode>_(* #,##0_);_(* \(#,##0\);_(* "-"??_);_(@_)</c:formatCode>
                <c:ptCount val="4"/>
                <c:pt idx="0">
                  <c:v>91590</c:v>
                </c:pt>
                <c:pt idx="1">
                  <c:v>107694</c:v>
                </c:pt>
                <c:pt idx="2">
                  <c:v>118491</c:v>
                </c:pt>
                <c:pt idx="3">
                  <c:v>133064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7-4A3E-AAF1-2B05D9C7B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112840"/>
        <c:axId val="654107592"/>
      </c:lineChart>
      <c:catAx>
        <c:axId val="66557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65577440"/>
        <c:crosses val="autoZero"/>
        <c:auto val="1"/>
        <c:lblAlgn val="ctr"/>
        <c:lblOffset val="100"/>
        <c:noMultiLvlLbl val="0"/>
      </c:catAx>
      <c:valAx>
        <c:axId val="6655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65576784"/>
        <c:crosses val="autoZero"/>
        <c:crossBetween val="between"/>
      </c:valAx>
      <c:valAx>
        <c:axId val="654107592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54112840"/>
        <c:crosses val="max"/>
        <c:crossBetween val="between"/>
      </c:valAx>
      <c:catAx>
        <c:axId val="654112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41075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Top 10 các tỉnh thành có tỷ lệ đô thị hoá cao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B8-4E47-A674-85AD22489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'Kinh te Can Tho'!$J$37:$J$46</c:f>
              <c:strCache>
                <c:ptCount val="10"/>
                <c:pt idx="0">
                  <c:v>Đà Nẵng</c:v>
                </c:pt>
                <c:pt idx="1">
                  <c:v>Bình Dương</c:v>
                </c:pt>
                <c:pt idx="2">
                  <c:v>TP. Hồ Chí Minh</c:v>
                </c:pt>
                <c:pt idx="3">
                  <c:v>Cần Thơ</c:v>
                </c:pt>
                <c:pt idx="4">
                  <c:v>Quảng Ninh</c:v>
                </c:pt>
                <c:pt idx="5">
                  <c:v>Bà Rịa - Vũng Tàu</c:v>
                </c:pt>
                <c:pt idx="6">
                  <c:v>Bắc Ninh</c:v>
                </c:pt>
                <c:pt idx="7">
                  <c:v>Huế</c:v>
                </c:pt>
                <c:pt idx="8">
                  <c:v>Hà Nội</c:v>
                </c:pt>
                <c:pt idx="9">
                  <c:v>Hải Phòng</c:v>
                </c:pt>
              </c:strCache>
            </c:strRef>
          </c:cat>
          <c:val>
            <c:numRef>
              <c:f>'Kinh te Can Tho'!$K$37:$K$46</c:f>
              <c:numCache>
                <c:formatCode>0%</c:formatCode>
                <c:ptCount val="10"/>
                <c:pt idx="0" formatCode="0.00%">
                  <c:v>0.87450000000000006</c:v>
                </c:pt>
                <c:pt idx="1">
                  <c:v>0.85</c:v>
                </c:pt>
                <c:pt idx="2">
                  <c:v>0.78</c:v>
                </c:pt>
                <c:pt idx="3" formatCode="0.00%">
                  <c:v>0.75060000000000004</c:v>
                </c:pt>
                <c:pt idx="4">
                  <c:v>0.75</c:v>
                </c:pt>
                <c:pt idx="5" formatCode="0.00%">
                  <c:v>0.63200000000000001</c:v>
                </c:pt>
                <c:pt idx="6" formatCode="0.00%">
                  <c:v>0.60299999999999998</c:v>
                </c:pt>
                <c:pt idx="7" formatCode="0.00%">
                  <c:v>0.6</c:v>
                </c:pt>
                <c:pt idx="8" formatCode="0.00%">
                  <c:v>0.49099999999999999</c:v>
                </c:pt>
                <c:pt idx="9" formatCode="0.00%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8-4E47-A674-85AD22489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282104"/>
        <c:axId val="488281448"/>
      </c:barChart>
      <c:catAx>
        <c:axId val="48828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88281448"/>
        <c:crosses val="autoZero"/>
        <c:auto val="1"/>
        <c:lblAlgn val="ctr"/>
        <c:lblOffset val="100"/>
        <c:noMultiLvlLbl val="0"/>
      </c:catAx>
      <c:valAx>
        <c:axId val="48828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8828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dirty="0"/>
              <a:t>Top 10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5-4A81-BB17-8F42C1BEEF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'Kinh te Can Tho'!$M$37:$M$46</c:f>
              <c:strCache>
                <c:ptCount val="10"/>
                <c:pt idx="0">
                  <c:v>Bắc Ninh</c:v>
                </c:pt>
                <c:pt idx="1">
                  <c:v>Bình Dương</c:v>
                </c:pt>
                <c:pt idx="2">
                  <c:v>Đà Nẵng</c:v>
                </c:pt>
                <c:pt idx="3">
                  <c:v>TP. HCM</c:v>
                </c:pt>
                <c:pt idx="4">
                  <c:v>Huế</c:v>
                </c:pt>
                <c:pt idx="5">
                  <c:v>Cần Thơ</c:v>
                </c:pt>
                <c:pt idx="6">
                  <c:v>Long An</c:v>
                </c:pt>
                <c:pt idx="7">
                  <c:v>Hà Nội</c:v>
                </c:pt>
                <c:pt idx="8">
                  <c:v>Bình Phước</c:v>
                </c:pt>
                <c:pt idx="9">
                  <c:v>Đồng Nai</c:v>
                </c:pt>
              </c:strCache>
            </c:strRef>
          </c:cat>
          <c:val>
            <c:numRef>
              <c:f>'Kinh te Can Tho'!$N$37:$N$46</c:f>
              <c:numCache>
                <c:formatCode>0.00%</c:formatCode>
                <c:ptCount val="10"/>
                <c:pt idx="0">
                  <c:v>0.39900000000000002</c:v>
                </c:pt>
                <c:pt idx="1">
                  <c:v>0.28100000000000003</c:v>
                </c:pt>
                <c:pt idx="2">
                  <c:v>0.158</c:v>
                </c:pt>
                <c:pt idx="3">
                  <c:v>0.106</c:v>
                </c:pt>
                <c:pt idx="4">
                  <c:v>8.3000000000000004E-2</c:v>
                </c:pt>
                <c:pt idx="5">
                  <c:v>8.2000000000000003E-2</c:v>
                </c:pt>
                <c:pt idx="6">
                  <c:v>7.4999999999999997E-2</c:v>
                </c:pt>
                <c:pt idx="7">
                  <c:v>5.8999999999999997E-2</c:v>
                </c:pt>
                <c:pt idx="8">
                  <c:v>5.8999999999999997E-2</c:v>
                </c:pt>
                <c:pt idx="9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5-4A81-BB17-8F42C1BEE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889296"/>
        <c:axId val="486892904"/>
      </c:barChart>
      <c:catAx>
        <c:axId val="48688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86892904"/>
        <c:crosses val="autoZero"/>
        <c:auto val="1"/>
        <c:lblAlgn val="ctr"/>
        <c:lblOffset val="100"/>
        <c:noMultiLvlLbl val="0"/>
      </c:catAx>
      <c:valAx>
        <c:axId val="48689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8688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'TT Cả nc + Cần Thơ'!$C$48</c:f>
              <c:strCache>
                <c:ptCount val="1"/>
                <c:pt idx="0">
                  <c:v>Đất nền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'TT Cả nc + Cần Thơ'!$D$47:$F$47</c:f>
              <c:strCache>
                <c:ptCount val="3"/>
                <c:pt idx="0">
                  <c:v>Năm 2022</c:v>
                </c:pt>
                <c:pt idx="1">
                  <c:v>Năm 2023</c:v>
                </c:pt>
                <c:pt idx="2">
                  <c:v>Năm 2024</c:v>
                </c:pt>
              </c:strCache>
            </c:strRef>
          </c:cat>
          <c:val>
            <c:numRef>
              <c:f>'TT Cả nc + Cần Thơ'!$D$48:$F$48</c:f>
              <c:numCache>
                <c:formatCode>_(* #,##0_);_(* \(#,##0\);_(* "-"??_);_(@_)</c:formatCode>
                <c:ptCount val="3"/>
                <c:pt idx="0">
                  <c:v>5037</c:v>
                </c:pt>
                <c:pt idx="1">
                  <c:v>4688</c:v>
                </c:pt>
                <c:pt idx="2">
                  <c:v>8457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A-4312-84C2-EF76A939AC2B}"/>
            </c:ext>
          </c:extLst>
        </c:ser>
        <c:ser>
          <c:idx val="1"/>
          <c:order val="1"/>
          <c:tx>
            <c:strRef>
              <c:f>'TT Cả nc + Cần Thơ'!$C$49</c:f>
              <c:strCache>
                <c:ptCount val="1"/>
                <c:pt idx="0">
                  <c:v>Nhà ở riêng lẻ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'TT Cả nc + Cần Thơ'!$D$47:$F$47</c:f>
              <c:strCache>
                <c:ptCount val="3"/>
                <c:pt idx="0">
                  <c:v>Năm 2022</c:v>
                </c:pt>
                <c:pt idx="1">
                  <c:v>Năm 2023</c:v>
                </c:pt>
                <c:pt idx="2">
                  <c:v>Năm 2024</c:v>
                </c:pt>
              </c:strCache>
            </c:strRef>
          </c:cat>
          <c:val>
            <c:numRef>
              <c:f>'TT Cả nc + Cần Thơ'!$D$49:$F$49</c:f>
              <c:numCache>
                <c:formatCode>_(* #,##0_);_(* \(#,##0\);_(* "-"??_);_(@_)</c:formatCode>
                <c:ptCount val="3"/>
                <c:pt idx="0">
                  <c:v>2758</c:v>
                </c:pt>
                <c:pt idx="1">
                  <c:v>2148</c:v>
                </c:pt>
                <c:pt idx="2">
                  <c:v>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A-4312-84C2-EF76A939AC2B}"/>
            </c:ext>
          </c:extLst>
        </c:ser>
        <c:ser>
          <c:idx val="2"/>
          <c:order val="2"/>
          <c:tx>
            <c:strRef>
              <c:f>'TT Cả nc + Cần Thơ'!$C$50</c:f>
              <c:strCache>
                <c:ptCount val="1"/>
                <c:pt idx="0">
                  <c:v>Căn hộ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'TT Cả nc + Cần Thơ'!$D$47:$F$47</c:f>
              <c:strCache>
                <c:ptCount val="3"/>
                <c:pt idx="0">
                  <c:v>Năm 2022</c:v>
                </c:pt>
                <c:pt idx="1">
                  <c:v>Năm 2023</c:v>
                </c:pt>
                <c:pt idx="2">
                  <c:v>Năm 2024</c:v>
                </c:pt>
              </c:strCache>
            </c:strRef>
          </c:cat>
          <c:val>
            <c:numRef>
              <c:f>'TT Cả nc + Cần Thơ'!$D$50:$F$50</c:f>
              <c:numCache>
                <c:formatCode>_(* #,##0_);_(* \(#,##0\);_(* "-"??_);_(@_)</c:formatCode>
                <c:ptCount val="3"/>
                <c:pt idx="0">
                  <c:v>1196</c:v>
                </c:pt>
                <c:pt idx="1">
                  <c:v>319</c:v>
                </c:pt>
                <c:pt idx="2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A-4312-84C2-EF76A939AC2B}"/>
            </c:ext>
          </c:extLst>
        </c:ser>
        <c:ser>
          <c:idx val="3"/>
          <c:order val="3"/>
          <c:tx>
            <c:strRef>
              <c:f>'TT Cả nc + Cần Thơ'!$C$51</c:f>
              <c:strCache>
                <c:ptCount val="1"/>
                <c:pt idx="0">
                  <c:v>Tổng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'TT Cả nc + Cần Thơ'!$D$47:$F$47</c:f>
              <c:strCache>
                <c:ptCount val="3"/>
                <c:pt idx="0">
                  <c:v>Năm 2022</c:v>
                </c:pt>
                <c:pt idx="1">
                  <c:v>Năm 2023</c:v>
                </c:pt>
                <c:pt idx="2">
                  <c:v>Năm 2024</c:v>
                </c:pt>
              </c:strCache>
            </c:strRef>
          </c:cat>
          <c:val>
            <c:numRef>
              <c:f>'TT Cả nc + Cần Thơ'!$D$51:$F$51</c:f>
              <c:numCache>
                <c:formatCode>_(* #,##0_);_(* \(#,##0\);_(* "-"??_);_(@_)</c:formatCode>
                <c:ptCount val="3"/>
                <c:pt idx="0">
                  <c:v>8991</c:v>
                </c:pt>
                <c:pt idx="1">
                  <c:v>7155</c:v>
                </c:pt>
                <c:pt idx="2">
                  <c:v>12331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CA-4312-84C2-EF76A939A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482632"/>
        <c:axId val="494481648"/>
      </c:barChart>
      <c:catAx>
        <c:axId val="49448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4481648"/>
        <c:crosses val="autoZero"/>
        <c:auto val="1"/>
        <c:lblAlgn val="ctr"/>
        <c:lblOffset val="100"/>
        <c:noMultiLvlLbl val="0"/>
      </c:catAx>
      <c:valAx>
        <c:axId val="49448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448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B3F1F-8A50-4466-BB54-B1D23FC6666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15762F-C3E1-4D08-8084-640A18182BFF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I. TỔNG QUAN CHUNG VỀ TP. CẦN THƠ</a:t>
          </a:r>
        </a:p>
      </dgm:t>
    </dgm:pt>
    <dgm:pt modelId="{F280EFFA-82D4-4A5D-97DB-C6472BDCA512}" type="parTrans" cxnId="{4A585237-47BF-4673-82B1-530E92B7A5BC}">
      <dgm:prSet/>
      <dgm:spPr/>
      <dgm:t>
        <a:bodyPr/>
        <a:lstStyle/>
        <a:p>
          <a:endParaRPr lang="en-US" sz="24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7C5762-CCD1-4061-B2E7-B90E86E9FD02}" type="sibTrans" cxnId="{4A585237-47BF-4673-82B1-530E92B7A5BC}">
      <dgm:prSet/>
      <dgm:spPr/>
      <dgm:t>
        <a:bodyPr/>
        <a:lstStyle/>
        <a:p>
          <a:endParaRPr lang="en-US" sz="24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36B1E9-310C-4EF7-809B-B7D2FB71C72B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II. CÁC QUY HOẠCH NỔI BẬT &amp;  DỰ ÁN TRỌNG ĐIỂM TẠI TP. CẦN THƠ</a:t>
          </a:r>
        </a:p>
      </dgm:t>
    </dgm:pt>
    <dgm:pt modelId="{092225D9-219B-4107-A22F-E314ECBBDE1C}" type="parTrans" cxnId="{6650BBCC-D759-46B5-AD7E-3D2016EFC88D}">
      <dgm:prSet/>
      <dgm:spPr/>
      <dgm:t>
        <a:bodyPr/>
        <a:lstStyle/>
        <a:p>
          <a:endParaRPr lang="en-US" sz="24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CCEA8B-A148-4535-B3F5-6672CECB5D0A}" type="sibTrans" cxnId="{6650BBCC-D759-46B5-AD7E-3D2016EFC88D}">
      <dgm:prSet/>
      <dgm:spPr/>
      <dgm:t>
        <a:bodyPr/>
        <a:lstStyle/>
        <a:p>
          <a:endParaRPr lang="en-US" sz="24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D0AB808-B41E-4E9D-9809-47ED9FF84D8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III. KẾT LUẬN TIỀM NĂNG &amp; CƠ HỘI ĐẦU TƯ BẤT ĐỘNG SẢN TẠI TP. CẦN THƠ</a:t>
          </a:r>
        </a:p>
      </dgm:t>
    </dgm:pt>
    <dgm:pt modelId="{D0F1F13F-BA5E-4034-982D-DC497168A081}" type="parTrans" cxnId="{EB7E992E-9819-48C1-802D-891DD83581F2}">
      <dgm:prSet/>
      <dgm:spPr/>
      <dgm:t>
        <a:bodyPr/>
        <a:lstStyle/>
        <a:p>
          <a:endParaRPr lang="en-US" sz="24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5B4782C-A227-46F6-AFD0-D7312EB0D207}" type="sibTrans" cxnId="{EB7E992E-9819-48C1-802D-891DD83581F2}">
      <dgm:prSet/>
      <dgm:spPr/>
      <dgm:t>
        <a:bodyPr/>
        <a:lstStyle/>
        <a:p>
          <a:endParaRPr lang="en-US" sz="24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D64D42-F0E4-490F-B89C-1E79E381D6D6}" type="pres">
      <dgm:prSet presAssocID="{C37B3F1F-8A50-4466-BB54-B1D23FC6666D}" presName="linear" presStyleCnt="0">
        <dgm:presLayoutVars>
          <dgm:dir/>
          <dgm:animLvl val="lvl"/>
          <dgm:resizeHandles val="exact"/>
        </dgm:presLayoutVars>
      </dgm:prSet>
      <dgm:spPr/>
    </dgm:pt>
    <dgm:pt modelId="{292A5B6F-7B55-4940-9BF6-A87333C21D35}" type="pres">
      <dgm:prSet presAssocID="{DE15762F-C3E1-4D08-8084-640A18182BFF}" presName="parentLin" presStyleCnt="0"/>
      <dgm:spPr/>
    </dgm:pt>
    <dgm:pt modelId="{B190B3A2-957F-4546-AD25-969E30E91220}" type="pres">
      <dgm:prSet presAssocID="{DE15762F-C3E1-4D08-8084-640A18182BFF}" presName="parentLeftMargin" presStyleLbl="node1" presStyleIdx="0" presStyleCnt="3"/>
      <dgm:spPr/>
    </dgm:pt>
    <dgm:pt modelId="{37556F93-395C-4486-B9C9-E3072A5A93A5}" type="pres">
      <dgm:prSet presAssocID="{DE15762F-C3E1-4D08-8084-640A18182BFF}" presName="parentText" presStyleLbl="node1" presStyleIdx="0" presStyleCnt="3" custScaleX="137594">
        <dgm:presLayoutVars>
          <dgm:chMax val="0"/>
          <dgm:bulletEnabled val="1"/>
        </dgm:presLayoutVars>
      </dgm:prSet>
      <dgm:spPr/>
    </dgm:pt>
    <dgm:pt modelId="{DF77DD26-2CA5-4F2F-AD73-2C0F867E873F}" type="pres">
      <dgm:prSet presAssocID="{DE15762F-C3E1-4D08-8084-640A18182BFF}" presName="negativeSpace" presStyleCnt="0"/>
      <dgm:spPr/>
    </dgm:pt>
    <dgm:pt modelId="{153EA9F9-CDD4-4E2C-AAD8-2041EFE0DF23}" type="pres">
      <dgm:prSet presAssocID="{DE15762F-C3E1-4D08-8084-640A18182BFF}" presName="childText" presStyleLbl="conFgAcc1" presStyleIdx="0" presStyleCnt="3">
        <dgm:presLayoutVars>
          <dgm:bulletEnabled val="1"/>
        </dgm:presLayoutVars>
      </dgm:prSet>
      <dgm:spPr/>
    </dgm:pt>
    <dgm:pt modelId="{CAC07A4A-EDBF-4D9A-8A3C-1C3353805DE9}" type="pres">
      <dgm:prSet presAssocID="{407C5762-CCD1-4061-B2E7-B90E86E9FD02}" presName="spaceBetweenRectangles" presStyleCnt="0"/>
      <dgm:spPr/>
    </dgm:pt>
    <dgm:pt modelId="{EAF96291-B1F7-4F8F-BE0A-6551F5FC46B0}" type="pres">
      <dgm:prSet presAssocID="{8636B1E9-310C-4EF7-809B-B7D2FB71C72B}" presName="parentLin" presStyleCnt="0"/>
      <dgm:spPr/>
    </dgm:pt>
    <dgm:pt modelId="{0C2313BF-F222-403A-924B-2BDC0899F0C0}" type="pres">
      <dgm:prSet presAssocID="{8636B1E9-310C-4EF7-809B-B7D2FB71C72B}" presName="parentLeftMargin" presStyleLbl="node1" presStyleIdx="0" presStyleCnt="3"/>
      <dgm:spPr/>
    </dgm:pt>
    <dgm:pt modelId="{87C753F6-43BD-40DF-A553-D674618BE003}" type="pres">
      <dgm:prSet presAssocID="{8636B1E9-310C-4EF7-809B-B7D2FB71C72B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BAE65AB9-9F9E-478B-B8B4-F042CCF1497D}" type="pres">
      <dgm:prSet presAssocID="{8636B1E9-310C-4EF7-809B-B7D2FB71C72B}" presName="negativeSpace" presStyleCnt="0"/>
      <dgm:spPr/>
    </dgm:pt>
    <dgm:pt modelId="{F0F4552F-83F9-41CA-A40C-DF76ACDB3C77}" type="pres">
      <dgm:prSet presAssocID="{8636B1E9-310C-4EF7-809B-B7D2FB71C72B}" presName="childText" presStyleLbl="conFgAcc1" presStyleIdx="1" presStyleCnt="3">
        <dgm:presLayoutVars>
          <dgm:bulletEnabled val="1"/>
        </dgm:presLayoutVars>
      </dgm:prSet>
      <dgm:spPr/>
    </dgm:pt>
    <dgm:pt modelId="{2D8513DE-5606-4A4B-B9BA-C5B590C602CB}" type="pres">
      <dgm:prSet presAssocID="{5BCCEA8B-A148-4535-B3F5-6672CECB5D0A}" presName="spaceBetweenRectangles" presStyleCnt="0"/>
      <dgm:spPr/>
    </dgm:pt>
    <dgm:pt modelId="{C321153E-0B8A-478D-A6D7-4EC9431D2B77}" type="pres">
      <dgm:prSet presAssocID="{8D0AB808-B41E-4E9D-9809-47ED9FF84D86}" presName="parentLin" presStyleCnt="0"/>
      <dgm:spPr/>
    </dgm:pt>
    <dgm:pt modelId="{95D26068-B20B-4535-8CD2-A4D91391220E}" type="pres">
      <dgm:prSet presAssocID="{8D0AB808-B41E-4E9D-9809-47ED9FF84D86}" presName="parentLeftMargin" presStyleLbl="node1" presStyleIdx="1" presStyleCnt="3"/>
      <dgm:spPr/>
    </dgm:pt>
    <dgm:pt modelId="{F2871979-A6B8-4E31-8B5F-0BE8CDBCD90D}" type="pres">
      <dgm:prSet presAssocID="{8D0AB808-B41E-4E9D-9809-47ED9FF84D86}" presName="parentText" presStyleLbl="node1" presStyleIdx="2" presStyleCnt="3" custScaleX="142857" custLinFactNeighborX="4658">
        <dgm:presLayoutVars>
          <dgm:chMax val="0"/>
          <dgm:bulletEnabled val="1"/>
        </dgm:presLayoutVars>
      </dgm:prSet>
      <dgm:spPr/>
    </dgm:pt>
    <dgm:pt modelId="{5D375F26-66D5-4270-9F4B-266FAC4AC11D}" type="pres">
      <dgm:prSet presAssocID="{8D0AB808-B41E-4E9D-9809-47ED9FF84D86}" presName="negativeSpace" presStyleCnt="0"/>
      <dgm:spPr/>
    </dgm:pt>
    <dgm:pt modelId="{A412A3A3-8DF1-4030-8838-924D974F77BF}" type="pres">
      <dgm:prSet presAssocID="{8D0AB808-B41E-4E9D-9809-47ED9FF84D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7E992E-9819-48C1-802D-891DD83581F2}" srcId="{C37B3F1F-8A50-4466-BB54-B1D23FC6666D}" destId="{8D0AB808-B41E-4E9D-9809-47ED9FF84D86}" srcOrd="2" destOrd="0" parTransId="{D0F1F13F-BA5E-4034-982D-DC497168A081}" sibTransId="{45B4782C-A227-46F6-AFD0-D7312EB0D207}"/>
    <dgm:cxn modelId="{4A585237-47BF-4673-82B1-530E92B7A5BC}" srcId="{C37B3F1F-8A50-4466-BB54-B1D23FC6666D}" destId="{DE15762F-C3E1-4D08-8084-640A18182BFF}" srcOrd="0" destOrd="0" parTransId="{F280EFFA-82D4-4A5D-97DB-C6472BDCA512}" sibTransId="{407C5762-CCD1-4061-B2E7-B90E86E9FD02}"/>
    <dgm:cxn modelId="{79C52C61-345F-42B0-A25D-6D29EF9EEEA2}" type="presOf" srcId="{8636B1E9-310C-4EF7-809B-B7D2FB71C72B}" destId="{0C2313BF-F222-403A-924B-2BDC0899F0C0}" srcOrd="0" destOrd="0" presId="urn:microsoft.com/office/officeart/2005/8/layout/list1"/>
    <dgm:cxn modelId="{8DC1B488-2F1D-49D9-B95A-A8740B8B7177}" type="presOf" srcId="{8D0AB808-B41E-4E9D-9809-47ED9FF84D86}" destId="{95D26068-B20B-4535-8CD2-A4D91391220E}" srcOrd="0" destOrd="0" presId="urn:microsoft.com/office/officeart/2005/8/layout/list1"/>
    <dgm:cxn modelId="{98720B8A-0F03-4F9A-9C11-5A578D27DE23}" type="presOf" srcId="{8636B1E9-310C-4EF7-809B-B7D2FB71C72B}" destId="{87C753F6-43BD-40DF-A553-D674618BE003}" srcOrd="1" destOrd="0" presId="urn:microsoft.com/office/officeart/2005/8/layout/list1"/>
    <dgm:cxn modelId="{A896269C-1C21-4E64-B7CB-936DF28C47BD}" type="presOf" srcId="{DE15762F-C3E1-4D08-8084-640A18182BFF}" destId="{37556F93-395C-4486-B9C9-E3072A5A93A5}" srcOrd="1" destOrd="0" presId="urn:microsoft.com/office/officeart/2005/8/layout/list1"/>
    <dgm:cxn modelId="{97EDEEBC-0AA4-4268-A7B6-6497D7EDCBAE}" type="presOf" srcId="{DE15762F-C3E1-4D08-8084-640A18182BFF}" destId="{B190B3A2-957F-4546-AD25-969E30E91220}" srcOrd="0" destOrd="0" presId="urn:microsoft.com/office/officeart/2005/8/layout/list1"/>
    <dgm:cxn modelId="{6650BBCC-D759-46B5-AD7E-3D2016EFC88D}" srcId="{C37B3F1F-8A50-4466-BB54-B1D23FC6666D}" destId="{8636B1E9-310C-4EF7-809B-B7D2FB71C72B}" srcOrd="1" destOrd="0" parTransId="{092225D9-219B-4107-A22F-E314ECBBDE1C}" sibTransId="{5BCCEA8B-A148-4535-B3F5-6672CECB5D0A}"/>
    <dgm:cxn modelId="{DC5C38DA-317F-4C62-9DCE-1171F30EE2ED}" type="presOf" srcId="{C37B3F1F-8A50-4466-BB54-B1D23FC6666D}" destId="{D5D64D42-F0E4-490F-B89C-1E79E381D6D6}" srcOrd="0" destOrd="0" presId="urn:microsoft.com/office/officeart/2005/8/layout/list1"/>
    <dgm:cxn modelId="{EB29A3EE-E614-475A-A28E-AC1F7AC2BCA9}" type="presOf" srcId="{8D0AB808-B41E-4E9D-9809-47ED9FF84D86}" destId="{F2871979-A6B8-4E31-8B5F-0BE8CDBCD90D}" srcOrd="1" destOrd="0" presId="urn:microsoft.com/office/officeart/2005/8/layout/list1"/>
    <dgm:cxn modelId="{62C1EA6D-9304-48D5-992C-20346AA138F8}" type="presParOf" srcId="{D5D64D42-F0E4-490F-B89C-1E79E381D6D6}" destId="{292A5B6F-7B55-4940-9BF6-A87333C21D35}" srcOrd="0" destOrd="0" presId="urn:microsoft.com/office/officeart/2005/8/layout/list1"/>
    <dgm:cxn modelId="{4F93ABD4-3397-4496-8A3E-3FA53793ECC8}" type="presParOf" srcId="{292A5B6F-7B55-4940-9BF6-A87333C21D35}" destId="{B190B3A2-957F-4546-AD25-969E30E91220}" srcOrd="0" destOrd="0" presId="urn:microsoft.com/office/officeart/2005/8/layout/list1"/>
    <dgm:cxn modelId="{ADC98BD4-F12B-4E3E-8ADE-B40EBD04E636}" type="presParOf" srcId="{292A5B6F-7B55-4940-9BF6-A87333C21D35}" destId="{37556F93-395C-4486-B9C9-E3072A5A93A5}" srcOrd="1" destOrd="0" presId="urn:microsoft.com/office/officeart/2005/8/layout/list1"/>
    <dgm:cxn modelId="{673D6429-0DEC-4722-9F4F-A78441BBE930}" type="presParOf" srcId="{D5D64D42-F0E4-490F-B89C-1E79E381D6D6}" destId="{DF77DD26-2CA5-4F2F-AD73-2C0F867E873F}" srcOrd="1" destOrd="0" presId="urn:microsoft.com/office/officeart/2005/8/layout/list1"/>
    <dgm:cxn modelId="{1902D0A3-113D-47B9-8050-EB132EB83794}" type="presParOf" srcId="{D5D64D42-F0E4-490F-B89C-1E79E381D6D6}" destId="{153EA9F9-CDD4-4E2C-AAD8-2041EFE0DF23}" srcOrd="2" destOrd="0" presId="urn:microsoft.com/office/officeart/2005/8/layout/list1"/>
    <dgm:cxn modelId="{3FD5E34A-A25C-4411-B6B3-528FF17A7E5D}" type="presParOf" srcId="{D5D64D42-F0E4-490F-B89C-1E79E381D6D6}" destId="{CAC07A4A-EDBF-4D9A-8A3C-1C3353805DE9}" srcOrd="3" destOrd="0" presId="urn:microsoft.com/office/officeart/2005/8/layout/list1"/>
    <dgm:cxn modelId="{83D307F5-C91D-4558-9449-9F07C6904680}" type="presParOf" srcId="{D5D64D42-F0E4-490F-B89C-1E79E381D6D6}" destId="{EAF96291-B1F7-4F8F-BE0A-6551F5FC46B0}" srcOrd="4" destOrd="0" presId="urn:microsoft.com/office/officeart/2005/8/layout/list1"/>
    <dgm:cxn modelId="{7874F534-2553-42A6-8145-D298862382E6}" type="presParOf" srcId="{EAF96291-B1F7-4F8F-BE0A-6551F5FC46B0}" destId="{0C2313BF-F222-403A-924B-2BDC0899F0C0}" srcOrd="0" destOrd="0" presId="urn:microsoft.com/office/officeart/2005/8/layout/list1"/>
    <dgm:cxn modelId="{4BD49E59-A80F-4708-8DF9-4E4EABA6A193}" type="presParOf" srcId="{EAF96291-B1F7-4F8F-BE0A-6551F5FC46B0}" destId="{87C753F6-43BD-40DF-A553-D674618BE003}" srcOrd="1" destOrd="0" presId="urn:microsoft.com/office/officeart/2005/8/layout/list1"/>
    <dgm:cxn modelId="{39F85BCE-5251-46E2-B648-9EA87A19B682}" type="presParOf" srcId="{D5D64D42-F0E4-490F-B89C-1E79E381D6D6}" destId="{BAE65AB9-9F9E-478B-B8B4-F042CCF1497D}" srcOrd="5" destOrd="0" presId="urn:microsoft.com/office/officeart/2005/8/layout/list1"/>
    <dgm:cxn modelId="{5F0CBFB3-CF80-42AF-BB7D-1685AD565EAC}" type="presParOf" srcId="{D5D64D42-F0E4-490F-B89C-1E79E381D6D6}" destId="{F0F4552F-83F9-41CA-A40C-DF76ACDB3C77}" srcOrd="6" destOrd="0" presId="urn:microsoft.com/office/officeart/2005/8/layout/list1"/>
    <dgm:cxn modelId="{4DF3B982-B60C-4CC1-889A-87C442005D04}" type="presParOf" srcId="{D5D64D42-F0E4-490F-B89C-1E79E381D6D6}" destId="{2D8513DE-5606-4A4B-B9BA-C5B590C602CB}" srcOrd="7" destOrd="0" presId="urn:microsoft.com/office/officeart/2005/8/layout/list1"/>
    <dgm:cxn modelId="{DF413B10-E3E0-4FBA-86EC-182910ECE8AD}" type="presParOf" srcId="{D5D64D42-F0E4-490F-B89C-1E79E381D6D6}" destId="{C321153E-0B8A-478D-A6D7-4EC9431D2B77}" srcOrd="8" destOrd="0" presId="urn:microsoft.com/office/officeart/2005/8/layout/list1"/>
    <dgm:cxn modelId="{0A45FF23-54B7-4D83-B86E-9CC127952B81}" type="presParOf" srcId="{C321153E-0B8A-478D-A6D7-4EC9431D2B77}" destId="{95D26068-B20B-4535-8CD2-A4D91391220E}" srcOrd="0" destOrd="0" presId="urn:microsoft.com/office/officeart/2005/8/layout/list1"/>
    <dgm:cxn modelId="{A6131A27-F002-4BEB-9A22-C730F495858F}" type="presParOf" srcId="{C321153E-0B8A-478D-A6D7-4EC9431D2B77}" destId="{F2871979-A6B8-4E31-8B5F-0BE8CDBCD90D}" srcOrd="1" destOrd="0" presId="urn:microsoft.com/office/officeart/2005/8/layout/list1"/>
    <dgm:cxn modelId="{4C3A1D96-FDA1-4251-942B-6ECB0ADBF8A0}" type="presParOf" srcId="{D5D64D42-F0E4-490F-B89C-1E79E381D6D6}" destId="{5D375F26-66D5-4270-9F4B-266FAC4AC11D}" srcOrd="9" destOrd="0" presId="urn:microsoft.com/office/officeart/2005/8/layout/list1"/>
    <dgm:cxn modelId="{28738091-1C1C-4AB1-8567-6CA41A778BA9}" type="presParOf" srcId="{D5D64D42-F0E4-490F-B89C-1E79E381D6D6}" destId="{A412A3A3-8DF1-4030-8838-924D974F77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A9F9-CDD4-4E2C-AAD8-2041EFE0DF23}">
      <dsp:nvSpPr>
        <dsp:cNvPr id="0" name=""/>
        <dsp:cNvSpPr/>
      </dsp:nvSpPr>
      <dsp:spPr>
        <a:xfrm>
          <a:off x="0" y="635553"/>
          <a:ext cx="1126066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56F93-395C-4486-B9C9-E3072A5A93A5}">
      <dsp:nvSpPr>
        <dsp:cNvPr id="0" name=""/>
        <dsp:cNvSpPr/>
      </dsp:nvSpPr>
      <dsp:spPr>
        <a:xfrm>
          <a:off x="555335" y="30393"/>
          <a:ext cx="1069752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39" tIns="0" rIns="2979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I. TỔNG QUAN CHUNG VỀ TP. CẦN THƠ</a:t>
          </a:r>
        </a:p>
      </dsp:txBody>
      <dsp:txXfrm>
        <a:off x="614418" y="89476"/>
        <a:ext cx="10579354" cy="1092154"/>
      </dsp:txXfrm>
    </dsp:sp>
    <dsp:sp modelId="{F0F4552F-83F9-41CA-A40C-DF76ACDB3C77}">
      <dsp:nvSpPr>
        <dsp:cNvPr id="0" name=""/>
        <dsp:cNvSpPr/>
      </dsp:nvSpPr>
      <dsp:spPr>
        <a:xfrm>
          <a:off x="0" y="2495313"/>
          <a:ext cx="1126066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753F6-43BD-40DF-A553-D674618BE003}">
      <dsp:nvSpPr>
        <dsp:cNvPr id="0" name=""/>
        <dsp:cNvSpPr/>
      </dsp:nvSpPr>
      <dsp:spPr>
        <a:xfrm>
          <a:off x="536091" y="1890153"/>
          <a:ext cx="10721816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39" tIns="0" rIns="2979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II. CÁC QUY HOẠCH NỔI BẬT &amp;  DỰ ÁN TRỌNG ĐIỂM TẠI TP. CẦN THƠ</a:t>
          </a:r>
        </a:p>
      </dsp:txBody>
      <dsp:txXfrm>
        <a:off x="595174" y="1949236"/>
        <a:ext cx="10603650" cy="1092154"/>
      </dsp:txXfrm>
    </dsp:sp>
    <dsp:sp modelId="{A412A3A3-8DF1-4030-8838-924D974F77BF}">
      <dsp:nvSpPr>
        <dsp:cNvPr id="0" name=""/>
        <dsp:cNvSpPr/>
      </dsp:nvSpPr>
      <dsp:spPr>
        <a:xfrm>
          <a:off x="0" y="4355073"/>
          <a:ext cx="1126066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71979-A6B8-4E31-8B5F-0BE8CDBCD90D}">
      <dsp:nvSpPr>
        <dsp:cNvPr id="0" name=""/>
        <dsp:cNvSpPr/>
      </dsp:nvSpPr>
      <dsp:spPr>
        <a:xfrm>
          <a:off x="538851" y="3749913"/>
          <a:ext cx="10721816" cy="12103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39" tIns="0" rIns="2979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III. KẾT LUẬN TIỀM NĂNG &amp; CƠ HỘI ĐẦU TƯ BẤT ĐỘNG SẢN TẠI TP. CẦN THƠ</a:t>
          </a:r>
        </a:p>
      </dsp:txBody>
      <dsp:txXfrm>
        <a:off x="597934" y="3808996"/>
        <a:ext cx="10603650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F1F85-8E5E-46DF-9606-6E017C91E855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E110-6487-44F4-B9FC-5AC48C90CE9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68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51B5-19FC-4CFC-BE64-4DAA140B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EAA3E-24BE-4CDF-9488-A20712ABE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5FB5A-70BC-458C-88CB-1C18FB0C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21211-6621-488C-B54B-0A433AEC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8ACFA-E1C2-4940-A82E-3BFA7254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20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6DD7-484A-4996-92C6-A1928952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F5B23-06C5-4BFC-A7A0-7FD9D4BDB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47937-D8A5-48A7-A514-D895273D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0E7F-5FAE-4B6C-B701-DC627A8C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9FE0-6012-477C-88D4-D5F6F52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30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40836-2454-4519-9542-4B340A1C8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5699E-7599-44FD-83EE-A05B3B636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96F79-7726-466C-A296-0876F752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1312-3912-410F-A1AD-1FCDC85F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8A27-5DF5-4C78-A11C-BDC689AF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41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D3C7-6783-46F1-BD04-0C07CC0A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D426-D92A-4EA1-859B-736BF25B7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9E1C-F2C0-420C-8546-479DA493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59A45-4CE0-4C14-B457-B652B29C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4F99F-DBBF-4C36-8EFD-1C43C27E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19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1C0D-6B2B-4545-8051-E4746F1F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EA20E-2D33-4F5E-A597-DCF08C4D3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9483A-85DA-42E2-BAE9-0929814D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F2F3F-255C-4CFD-8745-52A27F77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080E3-C5C1-4F5E-A6F4-7917B3CB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712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D64C-5832-4739-99D5-28F90476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E6DD-BD0A-48EC-B858-8DBE005B1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29BD6-0232-45A3-8277-90D9AFB0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D8140-462F-4780-8493-ECD321D3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A5154-E5CC-41C9-803C-2F22E8CF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EA6D4-E652-4CAC-9052-93B5FBA7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17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B678-14BB-4148-A46C-813B0C15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417C-730F-4CB2-8E20-472C870C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0A80C-047C-497F-828D-1D158B594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B8DD8-2327-4080-B7DA-F85407BE3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695B7-D8CD-470E-A7DE-00E91A0D0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8589A-4648-4B70-BE0F-9FAD536E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890D7-363F-442F-A077-FD27E257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ABBC8-63B0-489D-87E8-B530F971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39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D4AD-5157-471B-AA44-FB3AC083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0D927-1394-4AD1-8DD5-6054EC6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BD2E9-FF72-4199-BDCB-9116ADFA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05B8-03DA-44B5-9823-1358D752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2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8E526-166D-482F-8E1B-D26CDF4E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F451C-A0AA-40B2-8BCB-EEA4C22F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A4789-4C66-44A9-B951-D2586115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1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BDC8-1953-4DC9-BCF5-265A2B46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39D5-FC92-4335-B0E3-1603B43D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1C4E0-4007-447F-B6A1-86463EF64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70011-3954-4F1C-9D7D-1CB34910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AD78D-356E-4286-8DA0-64FAA2F8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30987-2776-48D1-BE4B-4446481F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4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856E-4194-4996-A1F6-A88E4A39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E88F7-B05D-4358-8C17-48F724947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6B145-1997-4792-9F0D-DB79AF1B3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331B5-7BD2-4385-8BEC-CFEB1F76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C2050-334A-4259-ACCD-84DA94E2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3B031-3299-4D36-A64E-F369181A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0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F93E2-67A5-493C-8D3B-1DAE8AB1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17682-7A70-4525-98E6-A2B30FB46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D0AC-9FD2-4B32-9273-0B407FD56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9853-C6CB-4C0C-BC94-147235F29066}" type="datetimeFigureOut">
              <a:rPr lang="id-ID" smtClean="0"/>
              <a:t>19/02/2025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56D11-C827-4BA6-BA20-A7226303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C2B1C-83F2-4D23-B311-09186EB66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9D50-003F-4869-BD56-D5E7D3DA9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77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FE5283-B009-4EE3-A9B2-2F7A4D62AD40}"/>
              </a:ext>
            </a:extLst>
          </p:cNvPr>
          <p:cNvSpPr/>
          <p:nvPr/>
        </p:nvSpPr>
        <p:spPr>
          <a:xfrm>
            <a:off x="7902429" y="2389192"/>
            <a:ext cx="4177717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TIỀM NĂNG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&amp; CƠ HỘI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 TƯ BẤT ĐỘNG SẢN TẠI TP. CẦN THƠ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1FF2F0-AFE4-5BA9-1D87-B4247491D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10195"/>
          <a:stretch/>
        </p:blipFill>
        <p:spPr bwMode="auto">
          <a:xfrm>
            <a:off x="524933" y="60800"/>
            <a:ext cx="3445934" cy="21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6DA982-E4EE-C138-B319-26A0F81A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90" y="60799"/>
            <a:ext cx="3705153" cy="21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AA419E-CB56-E854-2865-CEDE1AC4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7" y="2285999"/>
            <a:ext cx="7255626" cy="2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AFE4FF7-83F4-3000-6C38-34C5AB9B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7" y="4616778"/>
            <a:ext cx="3419350" cy="21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B3D83A-C2FA-F0D9-65E9-F5D34F9FDDFC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3CCB9E-E2DF-AA9E-3B53-FF56EA6BE87D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2165A7-8C34-FAEE-1057-CB2701CADDC2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CE6A4481-8347-5B5E-44F2-544DD8A54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E69A4-6929-9BE9-1B84-6FED36EB9D87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E29A50-0410-4C26-A09D-316D0EFCD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413" y="4634215"/>
            <a:ext cx="3691730" cy="216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40E789-299A-4980-9532-282856B6A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64" y="151624"/>
            <a:ext cx="1087539" cy="10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42" y="-1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-58723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197323" y="57777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MỘT SỐ CHỈ SỐ KINH TẾ - XÃ HỘI NỔI BẬT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F170C-44A8-4F89-AA8D-1011EA56BCFA}"/>
              </a:ext>
            </a:extLst>
          </p:cNvPr>
          <p:cNvSpPr txBox="1"/>
          <p:nvPr/>
        </p:nvSpPr>
        <p:spPr>
          <a:xfrm>
            <a:off x="197323" y="797510"/>
            <a:ext cx="5238743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GRDP: tăng 7,12%, cao nhất trong 6 năm gần đây,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(ngoại trừ năm 2022 do phục hồi sau dịch)</a:t>
            </a:r>
            <a:endParaRPr lang="en-US" sz="1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mô kinh tế: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đạt hơn 133.064 tỉ đồng, tăng 11,47% so với cùng kỳ năm 2023, chiếm tỉ trọng 9,44% trong vùng ĐBSCL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 cấu kinh tế chuyển dịch tích cực: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 vực công nghiệp và xây dựng, dịch vụ chiếm vai trò chủ đạo, đạt 84% 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Tổng sản phẩm bình quân đầu người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đạt mức 104,63 triệu đồng/người/năm, tăng 10,34% so với năm 2023, đứng hạng thứ 5 trong 5 TPTW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Tổng thu NSNN: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tăng 11,04% so; tổng mức bán lẻ hàng hóa và doanh thu dịch vụ tiêu dùng tăng 12,38%; chỉ số giá tiêu dùng (CPI) được kiểm soát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Chỉ số sản xuất ngành công nghiệp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tăng 8,06% so với cùng kỳ năm trước, 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tương đương trung bình cả nước.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 lệ đô thị hóa đạt trên 75% 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Lũy kế 12 tháng, TP ước cấp mới 1.800 lượt hồ sơ đăng ký doanh nghiệp, với tổng vốn đăng ký 14.000 tỉ đồng, tăng 8,3% so với cùng kỳ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07578-7B8A-490F-8925-F890D4D2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49BE99D-792B-4276-8750-340B03507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204346"/>
              </p:ext>
            </p:extLst>
          </p:nvPr>
        </p:nvGraphicFramePr>
        <p:xfrm>
          <a:off x="6334405" y="112461"/>
          <a:ext cx="5309513" cy="293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BB69C70-D24D-488C-96D5-3E312D31C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076623"/>
              </p:ext>
            </p:extLst>
          </p:nvPr>
        </p:nvGraphicFramePr>
        <p:xfrm>
          <a:off x="5541977" y="3256625"/>
          <a:ext cx="6591300" cy="293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46CF335-38C7-43F5-8799-3A144A608754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557A0-365C-41E0-9AD7-44147BBA20A6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E47D1A-5206-4984-A3FC-1AB432C44333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DCF87E-A0BD-4D0A-AA40-A068731572A7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927A7A3A-BAE5-46DF-B2A3-A7C2BB015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476048B-78C1-4237-86E0-0382E869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9" y="0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42" y="-1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-58723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197323" y="57777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MỘT SỐ CHỈ SỐ KINH TẾ - XÃ HỘI NỔI BẬT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307578-7B8A-490F-8925-F890D4D2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CF335-38C7-43F5-8799-3A144A608754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557A0-365C-41E0-9AD7-44147BBA20A6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E47D1A-5206-4984-A3FC-1AB432C44333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DCF87E-A0BD-4D0A-AA40-A068731572A7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927A7A3A-BAE5-46DF-B2A3-A7C2BB015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476048B-78C1-4237-86E0-0382E8692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9" y="0"/>
            <a:ext cx="733920" cy="737889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ED7A4F6-2887-42A8-96DF-1F2435AA1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722895"/>
              </p:ext>
            </p:extLst>
          </p:nvPr>
        </p:nvGraphicFramePr>
        <p:xfrm>
          <a:off x="311791" y="737889"/>
          <a:ext cx="55493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C648289-B5A1-4E85-9E91-3BB6B8299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986940"/>
              </p:ext>
            </p:extLst>
          </p:nvPr>
        </p:nvGraphicFramePr>
        <p:xfrm>
          <a:off x="6037277" y="708868"/>
          <a:ext cx="54317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32B6EAB-BA9E-45D7-9231-908055BC25B1}"/>
              </a:ext>
            </a:extLst>
          </p:cNvPr>
          <p:cNvSpPr txBox="1"/>
          <p:nvPr/>
        </p:nvSpPr>
        <p:spPr>
          <a:xfrm>
            <a:off x="311790" y="3592585"/>
            <a:ext cx="11558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nằm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top 10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tỉnh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2024:</a:t>
            </a: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75.06%,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8.2%,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vi-VN" sz="1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7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91B75-18B9-4C96-83BC-4630E924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3" y="0"/>
            <a:ext cx="10281858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A8EB769-C908-43B1-81E6-EBA0F8D1E76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10B33E-D33B-473B-9CF4-6155F6233BB2}"/>
              </a:ext>
            </a:extLst>
          </p:cNvPr>
          <p:cNvSpPr txBox="1"/>
          <p:nvPr/>
        </p:nvSpPr>
        <p:spPr>
          <a:xfrm>
            <a:off x="821267" y="2273405"/>
            <a:ext cx="1075266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</a:t>
            </a:r>
          </a:p>
          <a:p>
            <a:pPr lvl="0"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QUY HOẠCH NỔI BẬT &amp;  DỰ ÁN TRỌNG ĐIỂM TẠI TP. CẦN THƠ</a:t>
            </a:r>
          </a:p>
        </p:txBody>
      </p:sp>
    </p:spTree>
    <p:extLst>
      <p:ext uri="{BB962C8B-B14F-4D97-AF65-F5344CB8AC3E}">
        <p14:creationId xmlns:p14="http://schemas.microsoft.com/office/powerpoint/2010/main" val="16457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"/>
            <a:ext cx="12255259" cy="6832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63259" y="38455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974532" y="255069"/>
            <a:ext cx="109965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QUY HOẠCH PHÂN VÙNG THÀNH PHỐ CẦN THƠ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F85080-AA13-48EF-B847-EC936616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9" y="657138"/>
            <a:ext cx="5500243" cy="5317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657171-2C4D-4974-8E6D-AB23F7BD7E38}"/>
              </a:ext>
            </a:extLst>
          </p:cNvPr>
          <p:cNvSpPr txBox="1"/>
          <p:nvPr/>
        </p:nvSpPr>
        <p:spPr>
          <a:xfrm>
            <a:off x="6014885" y="657138"/>
            <a:ext cx="5271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thành 3 vùng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 phát huy tối đa những lợi thế về điều kiện tự nhiên và kết nối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lõi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(A)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V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ùng lưu vực sông Cần Thơ, tạo thành một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lõi trung tâm đô thị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hấp dẫn, sầm uất và đa năng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ùng cải tạo sinh kế nông nghiệp phía Tây đường cao tốc Châu Đốc - Cần Thơ - Sóc Trăng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(B)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P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 triển đặc thù để tạo sinh kế cho người dân và đảm bảo hài hòa kinh tế với hai khu vực còn 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(C)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xen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7AEF4-52BD-4C71-96AF-EF44B3A0E4E5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D02A8-CC1C-4F4F-AFB3-71BE1DD85387}"/>
              </a:ext>
            </a:extLst>
          </p:cNvPr>
          <p:cNvSpPr/>
          <p:nvPr/>
        </p:nvSpPr>
        <p:spPr>
          <a:xfrm>
            <a:off x="433638" y="6541468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7C013D-0D7F-48A3-A9D0-333A3C3B21F6}"/>
              </a:ext>
            </a:extLst>
          </p:cNvPr>
          <p:cNvGrpSpPr/>
          <p:nvPr/>
        </p:nvGrpSpPr>
        <p:grpSpPr>
          <a:xfrm>
            <a:off x="63259" y="6332925"/>
            <a:ext cx="460173" cy="460171"/>
            <a:chOff x="1261470" y="5439679"/>
            <a:chExt cx="1061240" cy="10612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5C986F-1510-4A77-9D1F-D9F3CC60D806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D4C445DF-36E9-4499-AA19-CB0B2F647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47AB782-2B0E-4996-ABD0-B08DF84CA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1C8A2-6174-7E54-BC49-AFEFE13B7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1EA0D-5929-7DC4-FBA9-CEB1B9A5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"/>
            <a:ext cx="12255259" cy="6832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44712-89F3-8BC4-6ECD-D21BD0C3B01A}"/>
              </a:ext>
            </a:extLst>
          </p:cNvPr>
          <p:cNvSpPr/>
          <p:nvPr/>
        </p:nvSpPr>
        <p:spPr>
          <a:xfrm>
            <a:off x="63259" y="38455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7D32B-F010-AEAB-1CE0-5B4F02ED89EC}"/>
              </a:ext>
            </a:extLst>
          </p:cNvPr>
          <p:cNvSpPr txBox="1"/>
          <p:nvPr/>
        </p:nvSpPr>
        <p:spPr>
          <a:xfrm>
            <a:off x="455181" y="285275"/>
            <a:ext cx="11673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HẠ TẦNG GIAO THÔNG KẾT NỐI VÙNG ĐANG ĐƯỢC ĐẦU TƯ MẠNH MẼ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B33086-9DAE-4B11-83ED-2919970F92A8}"/>
              </a:ext>
            </a:extLst>
          </p:cNvPr>
          <p:cNvSpPr txBox="1"/>
          <p:nvPr/>
        </p:nvSpPr>
        <p:spPr>
          <a:xfrm>
            <a:off x="353116" y="931693"/>
            <a:ext cx="11485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300" b="0" dirty="0">
                <a:solidFill>
                  <a:srgbClr val="333333"/>
                </a:solidFill>
                <a:effectLst/>
                <a:latin typeface="+mj-lt"/>
              </a:rPr>
              <a:t>Theo báo cáo của Bộ GTVT, hiện nay, khu vực ĐBSCL đang triển khai </a:t>
            </a:r>
            <a:r>
              <a:rPr lang="vi-VN" sz="1300" dirty="0">
                <a:solidFill>
                  <a:srgbClr val="333333"/>
                </a:solidFill>
                <a:effectLst/>
                <a:latin typeface="+mj-lt"/>
              </a:rPr>
              <a:t>9 dự án giao thông quan trọng quốc gia</a:t>
            </a:r>
            <a:r>
              <a:rPr lang="vi-VN" sz="1300" b="0" dirty="0">
                <a:solidFill>
                  <a:srgbClr val="333333"/>
                </a:solidFill>
                <a:effectLst/>
                <a:latin typeface="+mj-lt"/>
              </a:rPr>
              <a:t>, trọng điểm ngành GTVT với tổng vốn đầu tư khoảng </a:t>
            </a:r>
            <a:r>
              <a:rPr lang="vi-VN" sz="1300" b="1" dirty="0">
                <a:solidFill>
                  <a:srgbClr val="333333"/>
                </a:solidFill>
                <a:effectLst/>
                <a:latin typeface="+mj-lt"/>
              </a:rPr>
              <a:t>106.000 tỷ đồng</a:t>
            </a:r>
            <a:r>
              <a:rPr lang="vi-VN" sz="1300" b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819B6A-4FE3-424E-A6B1-60E182AA7E64}"/>
              </a:ext>
            </a:extLst>
          </p:cNvPr>
          <p:cNvGrpSpPr/>
          <p:nvPr/>
        </p:nvGrpSpPr>
        <p:grpSpPr>
          <a:xfrm>
            <a:off x="330464" y="1697493"/>
            <a:ext cx="11627880" cy="4786533"/>
            <a:chOff x="414705" y="1244471"/>
            <a:chExt cx="11627880" cy="4786533"/>
          </a:xfrm>
        </p:grpSpPr>
        <p:pic>
          <p:nvPicPr>
            <p:cNvPr id="32" name="Picture 2" descr="Cao tốc, cầu lớn miền Tây sẵn sàng, cả Đồng bằng sông Cửu Long rạo rực làm ăn- Ảnh 11.">
              <a:extLst>
                <a:ext uri="{FF2B5EF4-FFF2-40B4-BE49-F238E27FC236}">
                  <a16:creationId xmlns:a16="http://schemas.microsoft.com/office/drawing/2014/main" id="{8D6279F7-63CC-48E1-9C54-283D2232506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05" y="1294454"/>
              <a:ext cx="3802831" cy="2426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2641A2-BBE2-4739-9991-0456F3BCB653}"/>
                </a:ext>
              </a:extLst>
            </p:cNvPr>
            <p:cNvSpPr txBox="1"/>
            <p:nvPr/>
          </p:nvSpPr>
          <p:spPr>
            <a:xfrm>
              <a:off x="479676" y="3907346"/>
              <a:ext cx="373786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1100" b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quy hoạch được phê duyệt, khu vực ĐBSCL có </a:t>
              </a:r>
              <a:r>
                <a:rPr lang="vi-VN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tuyến cao tốc </a:t>
              </a:r>
              <a:r>
                <a:rPr lang="vi-VN" sz="1100" b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tổng chiều dài khoảng gần </a:t>
              </a:r>
              <a:r>
                <a:rPr lang="vi-VN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1.200 km</a:t>
              </a:r>
              <a:r>
                <a:rPr lang="vi-VN" sz="1100" b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1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sz="1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nay, </a:t>
              </a:r>
              <a:r>
                <a:rPr lang="vi-VN" sz="1100" b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tác giải phóng mặt bằng tại các dự án cao tốc đang triển khai đạt trên 99%, cơ bản đáp ứng tiến độ thi công, song vẫn chưa hoàn thành theo yêu cầu của Thủ tướng Chính phủ </a:t>
              </a:r>
              <a:endParaRPr lang="en-US" sz="11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sz="1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Mau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31/12/2025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35E04F-449D-4361-B961-33CBF16113F7}"/>
                </a:ext>
              </a:extLst>
            </p:cNvPr>
            <p:cNvSpPr txBox="1"/>
            <p:nvPr/>
          </p:nvSpPr>
          <p:spPr>
            <a:xfrm>
              <a:off x="8099675" y="3762650"/>
              <a:ext cx="39241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l">
                <a:buAutoNum type="arabicParenBoth"/>
              </a:pP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Rạch</a:t>
              </a:r>
              <a:r>
                <a:rPr lang="en-US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Miễu</a:t>
              </a:r>
              <a:r>
                <a:rPr lang="en-US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iến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63%,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9/2025,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Tre –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Giang</a:t>
              </a:r>
              <a:endParaRPr lang="en-US" sz="1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 algn="l">
                <a:buAutoNum type="arabicParenBoth"/>
              </a:pPr>
              <a:endParaRPr lang="en-US" sz="1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Ngãi</a:t>
              </a:r>
              <a:r>
                <a:rPr lang="en-US" sz="1100" b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phóng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99,5%,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11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2027, </a:t>
              </a:r>
              <a:r>
                <a:rPr lang="en-US" sz="11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11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11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11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1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Trà</a:t>
              </a:r>
              <a:r>
                <a:rPr lang="en-US" sz="11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Vinh</a:t>
              </a:r>
            </a:p>
            <a:p>
              <a:pPr algn="l"/>
              <a:endParaRPr lang="en-US" sz="1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11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 xuất phương án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100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Vĩnh</a:t>
              </a:r>
              <a:r>
                <a:rPr lang="en-US" sz="1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9E44D1-8269-416C-9532-A3065026E39A}"/>
                </a:ext>
              </a:extLst>
            </p:cNvPr>
            <p:cNvGrpSpPr/>
            <p:nvPr/>
          </p:nvGrpSpPr>
          <p:grpSpPr>
            <a:xfrm>
              <a:off x="8171534" y="1244471"/>
              <a:ext cx="3871051" cy="2465257"/>
              <a:chOff x="4263650" y="1283334"/>
              <a:chExt cx="3871051" cy="237195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429DBF2-AF29-40A0-9530-5F92B1AFF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3650" y="1283334"/>
                <a:ext cx="3721161" cy="2371957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96BCB8-B764-4AB6-8963-C22404404C52}"/>
                  </a:ext>
                </a:extLst>
              </p:cNvPr>
              <p:cNvSpPr txBox="1"/>
              <p:nvPr/>
            </p:nvSpPr>
            <p:spPr>
              <a:xfrm>
                <a:off x="6443787" y="1315424"/>
                <a:ext cx="169091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000" b="1" i="1">
                    <a:solidFill>
                      <a:srgbClr val="222222"/>
                    </a:solidFill>
                    <a:effectLst/>
                    <a:latin typeface="+mj-lt"/>
                  </a:rPr>
                  <a:t>Phối cảnh cầu Cần Thơ 2</a:t>
                </a:r>
                <a:endParaRPr lang="en-US" sz="1000" b="1" i="1">
                  <a:latin typeface="+mj-lt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6EA589-67CB-4996-8B8C-B52ED419B5A4}"/>
                </a:ext>
              </a:extLst>
            </p:cNvPr>
            <p:cNvSpPr txBox="1"/>
            <p:nvPr/>
          </p:nvSpPr>
          <p:spPr>
            <a:xfrm>
              <a:off x="4218650" y="3907346"/>
              <a:ext cx="380961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GTVT cho biết, theo quy hoạch, tuyến đường sắt TPHCM - Cần Thơ có chiều dài khoảng </a:t>
              </a:r>
              <a:r>
                <a:rPr lang="vi-V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174 km </a:t>
              </a:r>
              <a:r>
                <a:rPr lang="vi-V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qua 6 tỉnh/thành phố; đường đôi, khổ 1.435 mm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 bộ tổng mức đầu tư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vi-V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khoảng </a:t>
              </a:r>
              <a:r>
                <a:rPr lang="vi-VN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tỷ USD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 kiến báo cáo nghiên cứu tiền khả thi sẽ được trình cấp thẩm quyền quyết định trong năm 2024 và hoàn thiện trình Thủ tướng, Quốc hội trong năm 2025. 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 án dự kiến sẽ được xem xét thông qua chủ trương đầu tư, khởi công trước năm 2030, hoàn thành dự án trước năm 2035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2CBE0F8-80E3-404E-9518-6D1793E52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5734" y="1283334"/>
              <a:ext cx="3754699" cy="2426394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977C410-1352-4D7E-AF10-890457010503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B0CD29-4329-4655-9FE4-D709B3DB1415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3BDBF9-8356-497C-BDC9-EFF6098B5FBE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1D0A11-2A06-4A6A-8C05-DE3D437837CA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2ED7E560-EB27-4FB6-A71C-445EF172B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310DF81-E11F-439B-B052-B64CA2CDC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C2F3-8330-2FA5-9CC1-B3DEBE587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DD9D30-5CD0-4187-804E-C3209A554A38}"/>
              </a:ext>
            </a:extLst>
          </p:cNvPr>
          <p:cNvSpPr/>
          <p:nvPr/>
        </p:nvSpPr>
        <p:spPr>
          <a:xfrm>
            <a:off x="-37307" y="669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đại dịch Covid 19, các tỉnh thành đều đang tích cực thu hút du lịch trong và ngoài nước. Luỹ kế 9 tháng đaqàu năm 2024, địa phương có lượt khách du lịch lớn tại ĐBSCL phải kể đến là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Giang với hơn 8,5 triệu lượt khách</a:t>
            </a: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Trong khi đó, Kiên Giang đứng đầu vùng về lượt khách du lịch quốc tế đến tham quan và nghĩ dưỡng.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54ADB1-484D-4F59-8BF9-058A31EC2E1D}"/>
              </a:ext>
            </a:extLst>
          </p:cNvPr>
          <p:cNvSpPr/>
          <p:nvPr/>
        </p:nvSpPr>
        <p:spPr>
          <a:xfrm>
            <a:off x="50890" y="42363"/>
            <a:ext cx="12192000" cy="6858000"/>
          </a:xfrm>
          <a:prstGeom prst="rect">
            <a:avLst/>
          </a:prstGeom>
          <a:gradFill>
            <a:gsLst>
              <a:gs pos="36000">
                <a:schemeClr val="bg1">
                  <a:alpha val="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04C99-AA1F-BC97-C10E-20CCAFD51C23}"/>
              </a:ext>
            </a:extLst>
          </p:cNvPr>
          <p:cNvSpPr txBox="1"/>
          <p:nvPr/>
        </p:nvSpPr>
        <p:spPr>
          <a:xfrm>
            <a:off x="50890" y="203938"/>
            <a:ext cx="11673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QUY HOẠCH CÁC DỰ ÁN NỔI BẬT TẠI TP. CẦN THƠ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742E57-E7E5-4B6D-A4C7-71134836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07" y="851362"/>
            <a:ext cx="12229307" cy="5999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26E8CC-B0C4-4C42-94B6-69515F1143F5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2C3C5-39BA-4CCE-B1E3-7777EE029C77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626CF-1CEB-43DF-AE97-99FC042AE6E2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858C5B-3102-41C6-A255-962873509242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05B738B6-5F96-48F6-AC66-18894F8D9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6B98B37-94C4-455B-B0F2-7398BC3DB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C2F3-8330-2FA5-9CC1-B3DEBE587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DD9D30-5CD0-4187-804E-C3209A554A38}"/>
              </a:ext>
            </a:extLst>
          </p:cNvPr>
          <p:cNvSpPr/>
          <p:nvPr/>
        </p:nvSpPr>
        <p:spPr>
          <a:xfrm>
            <a:off x="-37307" y="669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đại dịch Covid 19, các tỉnh thành đều đang tích cực thu hút du lịch trong và ngoài nước. Luỹ kế 9 tháng đaqàu năm 2024, địa phương có lượt khách du lịch lớn tại ĐBSCL phải kể đến là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Giang với hơn 8,5 triệu lượt khách</a:t>
            </a: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Trong khi đó, Kiên Giang đứng đầu vùng về lượt khách du lịch quốc tế đến tham quan và nghĩ dưỡng.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54ADB1-484D-4F59-8BF9-058A31EC2E1D}"/>
              </a:ext>
            </a:extLst>
          </p:cNvPr>
          <p:cNvSpPr/>
          <p:nvPr/>
        </p:nvSpPr>
        <p:spPr>
          <a:xfrm>
            <a:off x="50890" y="42363"/>
            <a:ext cx="12192000" cy="6858000"/>
          </a:xfrm>
          <a:prstGeom prst="rect">
            <a:avLst/>
          </a:prstGeom>
          <a:gradFill>
            <a:gsLst>
              <a:gs pos="36000">
                <a:schemeClr val="bg1">
                  <a:alpha val="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04C99-AA1F-BC97-C10E-20CCAFD51C23}"/>
              </a:ext>
            </a:extLst>
          </p:cNvPr>
          <p:cNvSpPr txBox="1"/>
          <p:nvPr/>
        </p:nvSpPr>
        <p:spPr>
          <a:xfrm>
            <a:off x="636725" y="256870"/>
            <a:ext cx="49167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 ÁN TTTM AEON MALL CẦN THƠ</a:t>
            </a:r>
          </a:p>
        </p:txBody>
      </p:sp>
      <p:pic>
        <p:nvPicPr>
          <p:cNvPr id="4098" name="Picture 2" descr="Sẽ khởi công xây dựng Aeon Mall Cần Thơ trước Tết Nguyên đán 2025">
            <a:extLst>
              <a:ext uri="{FF2B5EF4-FFF2-40B4-BE49-F238E27FC236}">
                <a16:creationId xmlns:a16="http://schemas.microsoft.com/office/drawing/2014/main" id="{05E02881-66B7-41F5-BE8A-B0EFEBCC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5" y="702306"/>
            <a:ext cx="5058643" cy="26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951A51-ED8E-420B-8B60-7AF1145B7839}"/>
              </a:ext>
            </a:extLst>
          </p:cNvPr>
          <p:cNvSpPr txBox="1"/>
          <p:nvPr/>
        </p:nvSpPr>
        <p:spPr>
          <a:xfrm>
            <a:off x="460173" y="3429000"/>
            <a:ext cx="5020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Aeon Mall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9.19 ha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 ty cổ phần Đầu tư Phát triển Hoa Lâm Cần Thơ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K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 vực Bình Nhựt, phường Long Hòa, quận Bình Thủy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5.400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tỷ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1/2025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B9D2A-C174-433D-9566-070EED04F135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5999B-2320-4A37-9745-CB21A65FF402}"/>
              </a:ext>
            </a:extLst>
          </p:cNvPr>
          <p:cNvSpPr/>
          <p:nvPr/>
        </p:nvSpPr>
        <p:spPr>
          <a:xfrm>
            <a:off x="421665" y="6564956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E1DEA4-84EB-48AE-BAB3-A70C1E0E6A9C}"/>
              </a:ext>
            </a:extLst>
          </p:cNvPr>
          <p:cNvGrpSpPr/>
          <p:nvPr/>
        </p:nvGrpSpPr>
        <p:grpSpPr>
          <a:xfrm>
            <a:off x="0" y="6367096"/>
            <a:ext cx="460173" cy="460171"/>
            <a:chOff x="1261470" y="5439679"/>
            <a:chExt cx="1061240" cy="10612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7B0841-5F87-4C58-9AAD-B57DDC2CACBB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1FF04AA7-AC4E-4857-A4EC-54B10B2D1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D9DDC-CB09-4053-9D91-BF0D4A179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  <p:pic>
        <p:nvPicPr>
          <p:cNvPr id="14" name="Picture 4" descr="Còn đối với các dự án nhà máy nhiệt điện Ô Môn II, III, IV hiện đã giải phóng mặt bằng sạch 100%, tuy nhiên còn vướng bàn giao đất thực địa, việc chia sẻ các hạng mục dùng chung giữa các nhà máy.">
            <a:extLst>
              <a:ext uri="{FF2B5EF4-FFF2-40B4-BE49-F238E27FC236}">
                <a16:creationId xmlns:a16="http://schemas.microsoft.com/office/drawing/2014/main" id="{A53ECBAA-69B0-476D-B6AD-8F21FC95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2306"/>
            <a:ext cx="4927134" cy="26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4C4BC5-D101-4849-9928-B9A80140E1C0}"/>
              </a:ext>
            </a:extLst>
          </p:cNvPr>
          <p:cNvSpPr txBox="1"/>
          <p:nvPr/>
        </p:nvSpPr>
        <p:spPr>
          <a:xfrm>
            <a:off x="6058693" y="3372683"/>
            <a:ext cx="49644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Môn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Môn, TP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2,3,4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Môn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3/2025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2028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Môn 3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4/2030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Môn 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4/2025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vận hành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3/2028</a:t>
            </a:r>
          </a:p>
        </p:txBody>
      </p:sp>
    </p:spTree>
    <p:extLst>
      <p:ext uri="{BB962C8B-B14F-4D97-AF65-F5344CB8AC3E}">
        <p14:creationId xmlns:p14="http://schemas.microsoft.com/office/powerpoint/2010/main" val="130368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C2F3-8330-2FA5-9CC1-B3DEBE587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DD9D30-5CD0-4187-804E-C3209A554A38}"/>
              </a:ext>
            </a:extLst>
          </p:cNvPr>
          <p:cNvSpPr/>
          <p:nvPr/>
        </p:nvSpPr>
        <p:spPr>
          <a:xfrm>
            <a:off x="-37307" y="669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Sau đại dịch Covid 19, các tỉnh thành đều đang tích cực thu hút du lịch trong và ngoài nước. Luỹ kế 9 tháng đaqàu năm 2024, địa phương có lượt khách du lịch lớn tại ĐBSCL phải kể đến là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An Giang với hơn 8,5 triệu lượt khách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Trong khi đó, Kiên Giang đứng đầu vùng về lượt khách du lịch quốc tế đến tham quan và nghĩ dưỡng.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54ADB1-484D-4F59-8BF9-058A31EC2E1D}"/>
              </a:ext>
            </a:extLst>
          </p:cNvPr>
          <p:cNvSpPr/>
          <p:nvPr/>
        </p:nvSpPr>
        <p:spPr>
          <a:xfrm>
            <a:off x="50890" y="42363"/>
            <a:ext cx="12192000" cy="6858000"/>
          </a:xfrm>
          <a:prstGeom prst="rect">
            <a:avLst/>
          </a:prstGeom>
          <a:gradFill>
            <a:gsLst>
              <a:gs pos="36000">
                <a:schemeClr val="bg1">
                  <a:alpha val="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04C99-AA1F-BC97-C10E-20CCAFD51C23}"/>
              </a:ext>
            </a:extLst>
          </p:cNvPr>
          <p:cNvSpPr txBox="1"/>
          <p:nvPr/>
        </p:nvSpPr>
        <p:spPr>
          <a:xfrm>
            <a:off x="259220" y="218446"/>
            <a:ext cx="11673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CÔNG NGHIỆP VSIP VĨNH THẠNH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5B071-62A2-4F7A-A564-E15A8CEF6167}"/>
              </a:ext>
            </a:extLst>
          </p:cNvPr>
          <p:cNvSpPr txBox="1"/>
          <p:nvPr/>
        </p:nvSpPr>
        <p:spPr>
          <a:xfrm>
            <a:off x="5545302" y="1217267"/>
            <a:ext cx="56709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án Khu công nghiệp VSIP Cần Thơ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Vĩnh Trinh, huyện Vĩnh Thạnh, thành phố Cần Thơ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900 ha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1FD2D8-C625-4A12-BC6F-ABC91C67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0" y="525709"/>
            <a:ext cx="5077752" cy="28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621F9-529A-41E6-B8DD-3FA5906B0EDC}"/>
              </a:ext>
            </a:extLst>
          </p:cNvPr>
          <p:cNvSpPr txBox="1"/>
          <p:nvPr/>
        </p:nvSpPr>
        <p:spPr>
          <a:xfrm>
            <a:off x="192946" y="3385640"/>
            <a:ext cx="1157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293.7 ha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Tổng Công ty Đầu tư và Phát triển Công nghiệp – CTCP (Becamex IDC Corp), Công ty Liên doanh TNHH Khu công nghiệp Việt Nam - Singapore (VSIP Group) và Công ty Cổ phần Phát triển Đô thị và Khu công nghiệp Việt Nam Singapore (VSIP JSC)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1255/QĐ-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17/10/2022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&amp;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3.700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540.58 ha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cổ phần Thanh Bình Phú Mỹ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số 1707/QĐ-TTg chủ trương đầu tư dự án đầu tư xây dựng và kinh doanh kết cấu hạ tầng Khu công nghiệp (KCN) Vĩnh Thạnh (giai đoạn 2), TP. Cần Thơ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7.850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07404-8BFB-4887-96CB-33626A8E14C0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E4E1A-E25F-4D74-8BF4-9F44DFD07612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A2EFA7-FF87-4F4B-9AEB-3DE3BAE493E5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E69748-437F-496C-9D07-2885ED98DF38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87A3F8B2-BDD3-4E24-8527-1A82B1983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C4EDB00-D4D4-4055-985D-E8948878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3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C2F3-8330-2FA5-9CC1-B3DEBE587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DD9D30-5CD0-4187-804E-C3209A554A38}"/>
              </a:ext>
            </a:extLst>
          </p:cNvPr>
          <p:cNvSpPr/>
          <p:nvPr/>
        </p:nvSpPr>
        <p:spPr>
          <a:xfrm>
            <a:off x="-37307" y="669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đại dịch Covid 19, các tỉnh thành đều đang tích cực thu hút du lịch trong và ngoài nước. Luỹ kế 9 tháng đaqàu năm 2024, địa phương có lượt khách du lịch lớn tại ĐBSCL phải kể đến là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Giang với hơn 8,5 triệu lượt khách</a:t>
            </a: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Trong khi đó, Kiên Giang đứng đầu vùng về lượt khách du lịch quốc tế đến tham quan và nghĩ dưỡng.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54ADB1-484D-4F59-8BF9-058A31EC2E1D}"/>
              </a:ext>
            </a:extLst>
          </p:cNvPr>
          <p:cNvSpPr/>
          <p:nvPr/>
        </p:nvSpPr>
        <p:spPr>
          <a:xfrm>
            <a:off x="-37307" y="27934"/>
            <a:ext cx="12192000" cy="6858000"/>
          </a:xfrm>
          <a:prstGeom prst="rect">
            <a:avLst/>
          </a:prstGeom>
          <a:gradFill>
            <a:gsLst>
              <a:gs pos="36000">
                <a:schemeClr val="bg1">
                  <a:alpha val="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04C99-AA1F-BC97-C10E-20CCAFD51C23}"/>
              </a:ext>
            </a:extLst>
          </p:cNvPr>
          <p:cNvSpPr txBox="1"/>
          <p:nvPr/>
        </p:nvSpPr>
        <p:spPr>
          <a:xfrm>
            <a:off x="1163480" y="484883"/>
            <a:ext cx="33061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 ÁN SÂN GOLF CỒN ẤU</a:t>
            </a:r>
          </a:p>
        </p:txBody>
      </p:sp>
      <p:pic>
        <p:nvPicPr>
          <p:cNvPr id="6146" name="Picture 2" descr="Vinpearl Cồn Ấu Cần Thơ">
            <a:extLst>
              <a:ext uri="{FF2B5EF4-FFF2-40B4-BE49-F238E27FC236}">
                <a16:creationId xmlns:a16="http://schemas.microsoft.com/office/drawing/2014/main" id="{33036DFE-9096-43C3-BE53-C1BF285D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5" y="1060292"/>
            <a:ext cx="4654027" cy="21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885F2E-E4C4-4AF1-9798-3A832DFC7B98}"/>
              </a:ext>
            </a:extLst>
          </p:cNvPr>
          <p:cNvSpPr txBox="1"/>
          <p:nvPr/>
        </p:nvSpPr>
        <p:spPr>
          <a:xfrm>
            <a:off x="261366" y="3331569"/>
            <a:ext cx="47133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golf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Ấu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TP.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Greg Norman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77 ha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18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1.139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tỷ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1D852-B04D-4738-9D12-C06E8DBB5FE9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40C98-F8AA-4DF8-B9B6-4027B86FACD5}"/>
              </a:ext>
            </a:extLst>
          </p:cNvPr>
          <p:cNvSpPr/>
          <p:nvPr/>
        </p:nvSpPr>
        <p:spPr>
          <a:xfrm>
            <a:off x="320645" y="6583845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8423E5-AFB8-4071-B1D1-06C2D694638C}"/>
              </a:ext>
            </a:extLst>
          </p:cNvPr>
          <p:cNvGrpSpPr/>
          <p:nvPr/>
        </p:nvGrpSpPr>
        <p:grpSpPr>
          <a:xfrm>
            <a:off x="0" y="6356357"/>
            <a:ext cx="460173" cy="460171"/>
            <a:chOff x="1261470" y="5439679"/>
            <a:chExt cx="1061240" cy="10612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A6D400-9BD0-409A-BD9D-D36310489B87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A91E78D7-7616-4C9A-8736-C8D738C15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B9CAFB0-883E-4971-B9A4-DA40B86F6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48" y="42363"/>
            <a:ext cx="567512" cy="570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6C9CF0-A2A1-4612-8B6E-26D683A7E61B}"/>
              </a:ext>
            </a:extLst>
          </p:cNvPr>
          <p:cNvSpPr txBox="1"/>
          <p:nvPr/>
        </p:nvSpPr>
        <p:spPr>
          <a:xfrm>
            <a:off x="7029895" y="342361"/>
            <a:ext cx="42116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 HÀNH CHÍNH TẬP TRUNG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TP. CẦN THƠ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7B734-830A-45CE-B538-7C6FC912B290}"/>
              </a:ext>
            </a:extLst>
          </p:cNvPr>
          <p:cNvSpPr txBox="1"/>
          <p:nvPr/>
        </p:nvSpPr>
        <p:spPr>
          <a:xfrm>
            <a:off x="6340770" y="3279180"/>
            <a:ext cx="5589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TP.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10,87 ha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TP.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12B68-214A-4662-8705-6D366DD54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235" y="1028937"/>
            <a:ext cx="3941899" cy="21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91B75-18B9-4C96-83BC-4630E924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3" y="0"/>
            <a:ext cx="10281858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A8EB769-C908-43B1-81E6-EBA0F8D1E76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10B33E-D33B-473B-9CF4-6155F6233BB2}"/>
              </a:ext>
            </a:extLst>
          </p:cNvPr>
          <p:cNvSpPr txBox="1"/>
          <p:nvPr/>
        </p:nvSpPr>
        <p:spPr>
          <a:xfrm>
            <a:off x="821267" y="2273405"/>
            <a:ext cx="1075266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 III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 LUẬN VỀ TIỀM NĂNG ĐẦU TƯ BẤT ĐỘNG SẢN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TẠI  TP CẦN THƠ</a:t>
            </a:r>
          </a:p>
        </p:txBody>
      </p:sp>
    </p:spTree>
    <p:extLst>
      <p:ext uri="{BB962C8B-B14F-4D97-AF65-F5344CB8AC3E}">
        <p14:creationId xmlns:p14="http://schemas.microsoft.com/office/powerpoint/2010/main" val="368143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D72D33-05B3-1B64-9367-18802079EB29}"/>
              </a:ext>
            </a:extLst>
          </p:cNvPr>
          <p:cNvSpPr/>
          <p:nvPr/>
        </p:nvSpPr>
        <p:spPr>
          <a:xfrm>
            <a:off x="0" y="0"/>
            <a:ext cx="12192000" cy="6734088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2C04D-9681-A17B-27B2-79B9ACF1FC9F}"/>
              </a:ext>
            </a:extLst>
          </p:cNvPr>
          <p:cNvSpPr txBox="1"/>
          <p:nvPr/>
        </p:nvSpPr>
        <p:spPr>
          <a:xfrm>
            <a:off x="5071533" y="196047"/>
            <a:ext cx="204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 DUNG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61E384-B4DE-CD62-234D-A9A3AB920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277477"/>
              </p:ext>
            </p:extLst>
          </p:nvPr>
        </p:nvGraphicFramePr>
        <p:xfrm>
          <a:off x="791542" y="915314"/>
          <a:ext cx="112606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36A886B-BF44-420C-B588-EFB68330C311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3C942-BFA0-4571-A52C-CBA9E9BD22E2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724F0B-773B-4DAD-BE83-8EC87193BCAC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870F49-2ECA-44FF-875D-6BDA7052DD16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D4807CC4-37E4-488C-8D3E-43A01FC0B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18DD62A-53D7-4CEB-84B3-1F6A984CC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"/>
            <a:ext cx="12255259" cy="6832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-1" y="-6111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183570" y="216433"/>
            <a:ext cx="11673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TIỀM NĂNG ĐẦU TƯ BẤT ĐỘNG SẢN TẠI THÀNH PHỐ CẦN THƠ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17A617B9-9306-4F36-A4B1-828B22486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885635"/>
              </p:ext>
            </p:extLst>
          </p:nvPr>
        </p:nvGraphicFramePr>
        <p:xfrm>
          <a:off x="320179" y="647838"/>
          <a:ext cx="5050173" cy="280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912B59-A4A2-4829-B71C-51E8D893C670}"/>
              </a:ext>
            </a:extLst>
          </p:cNvPr>
          <p:cNvSpPr txBox="1"/>
          <p:nvPr/>
        </p:nvSpPr>
        <p:spPr>
          <a:xfrm>
            <a:off x="383438" y="3363125"/>
            <a:ext cx="505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BĐS qua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DFF3-E708-448C-BE7C-D92F29685BC2}"/>
              </a:ext>
            </a:extLst>
          </p:cNvPr>
          <p:cNvSpPr txBox="1"/>
          <p:nvPr/>
        </p:nvSpPr>
        <p:spPr>
          <a:xfrm>
            <a:off x="239427" y="3739310"/>
            <a:ext cx="5307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,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mỡ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tiềm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xu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bởi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Callout: Down Arrow 35">
            <a:extLst>
              <a:ext uri="{FF2B5EF4-FFF2-40B4-BE49-F238E27FC236}">
                <a16:creationId xmlns:a16="http://schemas.microsoft.com/office/drawing/2014/main" id="{2CEABB95-2829-48A4-A6AF-9F86B1C55889}"/>
              </a:ext>
            </a:extLst>
          </p:cNvPr>
          <p:cNvSpPr/>
          <p:nvPr/>
        </p:nvSpPr>
        <p:spPr>
          <a:xfrm>
            <a:off x="5722690" y="664612"/>
            <a:ext cx="2491530" cy="1392573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(Cao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Callout: Down Arrow 36">
            <a:extLst>
              <a:ext uri="{FF2B5EF4-FFF2-40B4-BE49-F238E27FC236}">
                <a16:creationId xmlns:a16="http://schemas.microsoft.com/office/drawing/2014/main" id="{BD05E8EC-581E-492C-ACAF-85C3D4D750EE}"/>
              </a:ext>
            </a:extLst>
          </p:cNvPr>
          <p:cNvSpPr/>
          <p:nvPr/>
        </p:nvSpPr>
        <p:spPr>
          <a:xfrm>
            <a:off x="9365600" y="684184"/>
            <a:ext cx="2491530" cy="1392573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llout: Down Arrow 37">
            <a:extLst>
              <a:ext uri="{FF2B5EF4-FFF2-40B4-BE49-F238E27FC236}">
                <a16:creationId xmlns:a16="http://schemas.microsoft.com/office/drawing/2014/main" id="{1601BECD-2283-41AB-BF7F-64114B07582A}"/>
              </a:ext>
            </a:extLst>
          </p:cNvPr>
          <p:cNvSpPr/>
          <p:nvPr/>
        </p:nvSpPr>
        <p:spPr>
          <a:xfrm>
            <a:off x="5722690" y="3215410"/>
            <a:ext cx="2491530" cy="1392573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48F1C-B724-43CA-9CDA-75C8934923D0}"/>
              </a:ext>
            </a:extLst>
          </p:cNvPr>
          <p:cNvSpPr txBox="1"/>
          <p:nvPr/>
        </p:nvSpPr>
        <p:spPr>
          <a:xfrm>
            <a:off x="5722690" y="2058205"/>
            <a:ext cx="2491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BĐS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E3864-E9DB-461C-8B70-32D117968B34}"/>
              </a:ext>
            </a:extLst>
          </p:cNvPr>
          <p:cNvSpPr txBox="1"/>
          <p:nvPr/>
        </p:nvSpPr>
        <p:spPr>
          <a:xfrm>
            <a:off x="9306186" y="2076757"/>
            <a:ext cx="2491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FDI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EF9921-D49C-4BF1-A872-53952882B46E}"/>
              </a:ext>
            </a:extLst>
          </p:cNvPr>
          <p:cNvSpPr txBox="1"/>
          <p:nvPr/>
        </p:nvSpPr>
        <p:spPr>
          <a:xfrm>
            <a:off x="5722690" y="4607983"/>
            <a:ext cx="2491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trú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BĐS,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llout: Down Arrow 40">
            <a:extLst>
              <a:ext uri="{FF2B5EF4-FFF2-40B4-BE49-F238E27FC236}">
                <a16:creationId xmlns:a16="http://schemas.microsoft.com/office/drawing/2014/main" id="{32D46C3C-7DCB-4A13-9478-DB42F8AA1723}"/>
              </a:ext>
            </a:extLst>
          </p:cNvPr>
          <p:cNvSpPr/>
          <p:nvPr/>
        </p:nvSpPr>
        <p:spPr>
          <a:xfrm>
            <a:off x="9380291" y="3177736"/>
            <a:ext cx="2491530" cy="1392573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AF4D84-74FF-4B59-875D-8BADEB447214}"/>
              </a:ext>
            </a:extLst>
          </p:cNvPr>
          <p:cNvSpPr txBox="1"/>
          <p:nvPr/>
        </p:nvSpPr>
        <p:spPr>
          <a:xfrm>
            <a:off x="9243682" y="4570309"/>
            <a:ext cx="249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03F679-94D6-422D-93C6-5AA96ED40DBA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3A992E-9EE0-43C0-ADDB-9841B88A8464}"/>
              </a:ext>
            </a:extLst>
          </p:cNvPr>
          <p:cNvSpPr/>
          <p:nvPr/>
        </p:nvSpPr>
        <p:spPr>
          <a:xfrm>
            <a:off x="460172" y="6586769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0091A4-118A-473B-91B8-D18B04157715}"/>
              </a:ext>
            </a:extLst>
          </p:cNvPr>
          <p:cNvGrpSpPr/>
          <p:nvPr/>
        </p:nvGrpSpPr>
        <p:grpSpPr>
          <a:xfrm>
            <a:off x="-15381" y="6395600"/>
            <a:ext cx="460173" cy="460171"/>
            <a:chOff x="1261470" y="5439679"/>
            <a:chExt cx="1061240" cy="10612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D84A02-59F1-41AE-A80E-FD53E3AD51BB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BE4C3DEF-5937-44E6-A393-B8D10D46C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727DD78-303D-4879-806C-C4F61E9B2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848" y="7279"/>
            <a:ext cx="514151" cy="5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91B75-18B9-4C96-83BC-4630E924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3" y="0"/>
            <a:ext cx="10281858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A8EB769-C908-43B1-81E6-EBA0F8D1E76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10B33E-D33B-473B-9CF4-6155F6233BB2}"/>
              </a:ext>
            </a:extLst>
          </p:cNvPr>
          <p:cNvSpPr txBox="1"/>
          <p:nvPr/>
        </p:nvSpPr>
        <p:spPr>
          <a:xfrm>
            <a:off x="3663568" y="2700178"/>
            <a:ext cx="513840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THANK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31458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91B75-18B9-4C96-83BC-4630E924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3" y="0"/>
            <a:ext cx="10281858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A8EB769-C908-43B1-81E6-EBA0F8D1E76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10B33E-D33B-473B-9CF4-6155F6233BB2}"/>
              </a:ext>
            </a:extLst>
          </p:cNvPr>
          <p:cNvSpPr txBox="1"/>
          <p:nvPr/>
        </p:nvSpPr>
        <p:spPr>
          <a:xfrm>
            <a:off x="527652" y="2734800"/>
            <a:ext cx="107526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 I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TỔNG QUAN CHUNG VỀ TP. CẦN THƠ</a:t>
            </a:r>
          </a:p>
        </p:txBody>
      </p:sp>
    </p:spTree>
    <p:extLst>
      <p:ext uri="{BB962C8B-B14F-4D97-AF65-F5344CB8AC3E}">
        <p14:creationId xmlns:p14="http://schemas.microsoft.com/office/powerpoint/2010/main" val="65755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51" y="0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23799" y="-15870"/>
            <a:ext cx="1234531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293201" y="120750"/>
            <a:ext cx="40103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TỔNG QUAN VỀ TP. CẦN THƠ</a:t>
            </a:r>
          </a:p>
        </p:txBody>
      </p:sp>
      <p:pic>
        <p:nvPicPr>
          <p:cNvPr id="2050" name="Picture 2" descr="Du lịch Cần Thơ 2025 - Wikidulich.com">
            <a:extLst>
              <a:ext uri="{FF2B5EF4-FFF2-40B4-BE49-F238E27FC236}">
                <a16:creationId xmlns:a16="http://schemas.microsoft.com/office/drawing/2014/main" id="{94F9B15B-2F71-4D74-98BB-123417CD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6" y="926956"/>
            <a:ext cx="5230856" cy="53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AD796-38D1-4440-BEC1-051C867CC286}"/>
              </a:ext>
            </a:extLst>
          </p:cNvPr>
          <p:cNvSpPr txBox="1"/>
          <p:nvPr/>
        </p:nvSpPr>
        <p:spPr>
          <a:xfrm>
            <a:off x="5891808" y="858247"/>
            <a:ext cx="61743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 thị loại I trực thuộc Trung ương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 vị trí chiến lược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nằm ở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trung tâm vùng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 bằng sông Cửu Long (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ĐBSCL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là cửa ngõ của vùng hạ lưu sông Mekong đóng vai trò đầu mối giao thông quan trọng trong vận tải nội vùng và liên vận quốc 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1.271.723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2024)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1.439 km2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2030,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nhìn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2045: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mang đậm bản sắc văn hóa sông nước vùng ĐBSCL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rung tâm của vùng về dịch vụ thương mại, du lịch, logistics, công nghiệp chế biến, nông nghiệp ứng dụng công nghệ cao, giáo dục và đào tạo, y tế chuyên sâu, khoa học công nghệ, văn hóa, thể thao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ĐBSCL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ời sống vật chất tinh thần của người dân đạt mức 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26701-5783-4693-A438-5212471AE350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9BF710-9B50-49EC-B6E4-2FB858E0ED37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CF56-5B76-4C6F-B7CD-98A0009F8CB0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FD6127-D01B-49D3-AFB0-A34CD9F6B265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81773420-FD62-42B4-8979-EE88461E7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0A70FE9-E92F-4837-A629-CED42F22D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65" y="-211666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0" y="1587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378902" y="211666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TỔNG QUAN VỀ TP. CẦN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AD796-38D1-4440-BEC1-051C867CC286}"/>
              </a:ext>
            </a:extLst>
          </p:cNvPr>
          <p:cNvSpPr txBox="1"/>
          <p:nvPr/>
        </p:nvSpPr>
        <p:spPr>
          <a:xfrm>
            <a:off x="6000260" y="1066159"/>
            <a:ext cx="6012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Thanh,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Mau,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ĐBSCL.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1A,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TP. HCM-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Mau.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91B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ra, 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hữu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Long,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buôn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Sân bay Cần Thơ và thông tin cho người lần đầu trải nghiệm">
            <a:extLst>
              <a:ext uri="{FF2B5EF4-FFF2-40B4-BE49-F238E27FC236}">
                <a16:creationId xmlns:a16="http://schemas.microsoft.com/office/drawing/2014/main" id="{B5F51183-9BEE-403F-A611-D8DFD351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3" y="1066159"/>
            <a:ext cx="5097710" cy="25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g Cái Cui đưa vào hoạt động cần cẩu chân đế 40 tấn đầu tiên ở ĐBSCL">
            <a:extLst>
              <a:ext uri="{FF2B5EF4-FFF2-40B4-BE49-F238E27FC236}">
                <a16:creationId xmlns:a16="http://schemas.microsoft.com/office/drawing/2014/main" id="{AA131B18-C14E-4B20-82AD-52EEB5DD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2" y="3682766"/>
            <a:ext cx="5097709" cy="28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453BF-1B88-4384-AE42-FADF5C1746B0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3064C-28A8-4585-BEA1-E31A7ADFFF56}"/>
              </a:ext>
            </a:extLst>
          </p:cNvPr>
          <p:cNvSpPr/>
          <p:nvPr/>
        </p:nvSpPr>
        <p:spPr>
          <a:xfrm>
            <a:off x="515327" y="6562181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C41F9E-75C4-47BB-BBA1-A483CA7D10A8}"/>
              </a:ext>
            </a:extLst>
          </p:cNvPr>
          <p:cNvGrpSpPr/>
          <p:nvPr/>
        </p:nvGrpSpPr>
        <p:grpSpPr>
          <a:xfrm>
            <a:off x="55154" y="6358349"/>
            <a:ext cx="460173" cy="460171"/>
            <a:chOff x="1261470" y="5439679"/>
            <a:chExt cx="1061240" cy="10612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3CFBA9-659E-4D3C-8E87-221CF66176CA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70FC6E43-09E6-43B5-A09B-5BED91210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D86E974-95C0-4507-B514-3AF91AC77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65" y="-211666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205712" y="289176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TIỀM NĂNG KINH TẾ TP. CẦN THƠ_ NÔNG NGHIỆP &amp; THUỶ SẢN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AD796-38D1-4440-BEC1-051C867CC286}"/>
              </a:ext>
            </a:extLst>
          </p:cNvPr>
          <p:cNvSpPr txBox="1"/>
          <p:nvPr/>
        </p:nvSpPr>
        <p:spPr>
          <a:xfrm>
            <a:off x="41564" y="3158293"/>
            <a:ext cx="1210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tiềm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Long,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khẩu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Nam (212.614 ha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2024,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1,4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tôm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tôm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ngọt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khẩu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5.513 ha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27.702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2024)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Cần Thơ giữ vững 50.000ha lúa chất lượng cao đến năm 2030 | baotintuc.vn">
            <a:extLst>
              <a:ext uri="{FF2B5EF4-FFF2-40B4-BE49-F238E27FC236}">
                <a16:creationId xmlns:a16="http://schemas.microsoft.com/office/drawing/2014/main" id="{CB94B7D0-61EE-4B2C-BE83-EA319952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" y="672518"/>
            <a:ext cx="3703629" cy="245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P Cần Thơ: Đa dạng đối tượng nuôi thủy sản – Tạp chí Thủy sản Việt Nam">
            <a:extLst>
              <a:ext uri="{FF2B5EF4-FFF2-40B4-BE49-F238E27FC236}">
                <a16:creationId xmlns:a16="http://schemas.microsoft.com/office/drawing/2014/main" id="{AF180C9C-6407-44B0-993E-6B7132DB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57" y="672518"/>
            <a:ext cx="4185344" cy="24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ệt vườn trái cây Cần Thơ - Thông tin cần biết, Khách Sạn, Giá vé, giờ mở  cửa">
            <a:extLst>
              <a:ext uri="{FF2B5EF4-FFF2-40B4-BE49-F238E27FC236}">
                <a16:creationId xmlns:a16="http://schemas.microsoft.com/office/drawing/2014/main" id="{0ADE67FE-EC04-494C-A1CF-A1883763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56" y="663854"/>
            <a:ext cx="3833844" cy="24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86CE03-D65F-44DF-8D06-75036E65F368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A7E675-562B-495E-9507-5509935A070A}"/>
              </a:ext>
            </a:extLst>
          </p:cNvPr>
          <p:cNvSpPr/>
          <p:nvPr/>
        </p:nvSpPr>
        <p:spPr>
          <a:xfrm>
            <a:off x="500646" y="6547548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31BD2D-1215-462C-A537-45E67B027A4E}"/>
              </a:ext>
            </a:extLst>
          </p:cNvPr>
          <p:cNvGrpSpPr/>
          <p:nvPr/>
        </p:nvGrpSpPr>
        <p:grpSpPr>
          <a:xfrm>
            <a:off x="40473" y="6338738"/>
            <a:ext cx="460173" cy="460171"/>
            <a:chOff x="1261470" y="5439679"/>
            <a:chExt cx="1061240" cy="10612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4EEA62-2285-44D2-98BE-7A708EEF7F48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EA65A344-A30D-44EE-8EBB-894F44C9A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A20B13D-6AA2-4E4F-B333-AB32D3E58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837" y="-140936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66" y="7917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4376" y="1587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205712" y="289176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TIỀM NĂNG KINH TẾ TP. CẦN THƠ_ PHÁT TRIỂN CÔNG NGHIỆP &amp; ĐẦU TƯ FDI</a:t>
            </a:r>
          </a:p>
        </p:txBody>
      </p:sp>
      <p:pic>
        <p:nvPicPr>
          <p:cNvPr id="3074" name="Picture 2" descr="Danh Sách Các Khu Công Nghiệp Ở Cần Thơ">
            <a:extLst>
              <a:ext uri="{FF2B5EF4-FFF2-40B4-BE49-F238E27FC236}">
                <a16:creationId xmlns:a16="http://schemas.microsoft.com/office/drawing/2014/main" id="{3F7F3948-3190-4AAB-9414-83E46271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8" y="669785"/>
            <a:ext cx="4286250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7 khu công nghiệp lớn tại Cần Thơ">
            <a:extLst>
              <a:ext uri="{FF2B5EF4-FFF2-40B4-BE49-F238E27FC236}">
                <a16:creationId xmlns:a16="http://schemas.microsoft.com/office/drawing/2014/main" id="{EE650A32-18C1-4FD0-8D4A-C64DBC28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3" y="360671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9F7D7-7539-4B6E-8ED1-AC529EB12535}"/>
              </a:ext>
            </a:extLst>
          </p:cNvPr>
          <p:cNvSpPr txBox="1"/>
          <p:nvPr/>
        </p:nvSpPr>
        <p:spPr>
          <a:xfrm>
            <a:off x="4840448" y="808619"/>
            <a:ext cx="7172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(KCN)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qua.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87%)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(290 ha),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(262 ha),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(67 ha),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(75 ha).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Vĩnh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(293 ha)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Vĩnh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(540 ha)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vừa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2030, 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14 KCN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6.000 ha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hút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vốn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FDI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doanh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quốc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KCN VSIP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Vĩnh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100.000 lao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3,5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USD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FDI.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đẩy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nâng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vững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A3CB6B-5A81-4648-A244-A265E1C22786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6CBC-E7B3-4BF2-9B46-6582512BE095}"/>
              </a:ext>
            </a:extLst>
          </p:cNvPr>
          <p:cNvSpPr/>
          <p:nvPr/>
        </p:nvSpPr>
        <p:spPr>
          <a:xfrm>
            <a:off x="555963" y="6570770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365312-BB1C-4A0F-B45E-9534AF821259}"/>
              </a:ext>
            </a:extLst>
          </p:cNvPr>
          <p:cNvGrpSpPr/>
          <p:nvPr/>
        </p:nvGrpSpPr>
        <p:grpSpPr>
          <a:xfrm>
            <a:off x="55664" y="6393199"/>
            <a:ext cx="460173" cy="460171"/>
            <a:chOff x="1261470" y="5439679"/>
            <a:chExt cx="1061240" cy="10612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5882CA-7413-442B-9BD2-B6CAD55ECE1D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E3E7FAE4-9538-4114-9F05-4D56C3EB0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BF59911-8D09-44C6-B981-393C319FC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0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65" y="-211666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-58723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205712" y="289176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TIỀM NĂNG KINH TẾ TP. CẦN THƠ_ THU HÚT DU LỊCH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113DBA-8A76-42CB-B3C4-F428DC7FB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645559"/>
              </p:ext>
            </p:extLst>
          </p:nvPr>
        </p:nvGraphicFramePr>
        <p:xfrm>
          <a:off x="311791" y="8784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Cần Thơ: Lượt khách du lịch tăng 10% so với năm 2024">
            <a:extLst>
              <a:ext uri="{FF2B5EF4-FFF2-40B4-BE49-F238E27FC236}">
                <a16:creationId xmlns:a16="http://schemas.microsoft.com/office/drawing/2014/main" id="{C1609390-4624-4A43-BCE8-9D4DCBF1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9" y="3752441"/>
            <a:ext cx="4060273" cy="27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38E3C-3958-4E69-9800-11BDC1A15910}"/>
              </a:ext>
            </a:extLst>
          </p:cNvPr>
          <p:cNvSpPr txBox="1"/>
          <p:nvPr/>
        </p:nvSpPr>
        <p:spPr>
          <a:xfrm>
            <a:off x="5240395" y="981512"/>
            <a:ext cx="647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tế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mũi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hấp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cấp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,….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lịch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phương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353D4-6F66-4673-B32C-244C28CE69A0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43CEAE-5FC0-4822-B452-893377507431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5C64E4-8E55-4695-812A-4B7ED1029459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CF65C3-462F-4754-AF85-69B7E07A421E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ACDE1B78-1B22-4E36-8390-9BE3A1544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14B5E72-A5AD-466C-9872-EA0DFC679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9AE3B-EABC-4678-B38D-92F965AE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42" y="-15870"/>
            <a:ext cx="102818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FBE55-90AD-4C92-83B6-A862D5BF0F29}"/>
              </a:ext>
            </a:extLst>
          </p:cNvPr>
          <p:cNvSpPr/>
          <p:nvPr/>
        </p:nvSpPr>
        <p:spPr>
          <a:xfrm>
            <a:off x="-58723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34000"/>
                </a:schemeClr>
              </a:gs>
              <a:gs pos="76000">
                <a:srgbClr val="DBF6FE">
                  <a:alpha val="66000"/>
                </a:srgbClr>
              </a:gs>
              <a:gs pos="37000">
                <a:schemeClr val="bg1">
                  <a:alpha val="84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55515-4A05-4208-BC42-FFFDAD782AB1}"/>
              </a:ext>
            </a:extLst>
          </p:cNvPr>
          <p:cNvSpPr txBox="1"/>
          <p:nvPr/>
        </p:nvSpPr>
        <p:spPr>
          <a:xfrm>
            <a:off x="205712" y="289176"/>
            <a:ext cx="100693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TP CẦN THƠ_ TRUNG TÂM VỀ ĐÀO TẠO &amp; NGHIÊN CỨU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38E3C-3958-4E69-9800-11BDC1A15910}"/>
              </a:ext>
            </a:extLst>
          </p:cNvPr>
          <p:cNvSpPr txBox="1"/>
          <p:nvPr/>
        </p:nvSpPr>
        <p:spPr>
          <a:xfrm>
            <a:off x="254538" y="3917177"/>
            <a:ext cx="11674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cứu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cứu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 khoa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op các trường đại học chính quy tại Cần Thơ - Đại học FPT Cần Thơ">
            <a:extLst>
              <a:ext uri="{FF2B5EF4-FFF2-40B4-BE49-F238E27FC236}">
                <a16:creationId xmlns:a16="http://schemas.microsoft.com/office/drawing/2014/main" id="{89AEB4A7-3C90-44AF-9A93-B9EE2C11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9"/>
          <a:stretch/>
        </p:blipFill>
        <p:spPr bwMode="auto">
          <a:xfrm>
            <a:off x="1207803" y="909498"/>
            <a:ext cx="4612438" cy="28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Đại Học Y Dược Cần Thơ: Dự kiến điểm chuẩn 2024 tăng nhẹ - TRA CỨU TUYỂN  SINH">
            <a:extLst>
              <a:ext uri="{FF2B5EF4-FFF2-40B4-BE49-F238E27FC236}">
                <a16:creationId xmlns:a16="http://schemas.microsoft.com/office/drawing/2014/main" id="{0207D0DE-E2E8-488F-AF21-B0A10751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0" y="886129"/>
            <a:ext cx="4632297" cy="28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0CE287-23F8-4071-BEA1-24B681BD4E95}"/>
              </a:ext>
            </a:extLst>
          </p:cNvPr>
          <p:cNvSpPr/>
          <p:nvPr/>
        </p:nvSpPr>
        <p:spPr>
          <a:xfrm>
            <a:off x="7807142" y="6627649"/>
            <a:ext cx="438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HIỆP HỘI BẤT ĐỘNG SẢN THÀNH PHỐ CẦN TH</a:t>
            </a:r>
            <a:r>
              <a:rPr lang="vi-VN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endParaRPr lang="en-US" sz="1000" spc="3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8F9E8-748E-4E2A-AD2C-8105A7E27E65}"/>
              </a:ext>
            </a:extLst>
          </p:cNvPr>
          <p:cNvSpPr/>
          <p:nvPr/>
        </p:nvSpPr>
        <p:spPr>
          <a:xfrm>
            <a:off x="651752" y="6474072"/>
            <a:ext cx="2028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Www.carea.org.vn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9FFA2-D29F-4B85-9F01-533830D5D018}"/>
              </a:ext>
            </a:extLst>
          </p:cNvPr>
          <p:cNvGrpSpPr/>
          <p:nvPr/>
        </p:nvGrpSpPr>
        <p:grpSpPr>
          <a:xfrm>
            <a:off x="191579" y="6193891"/>
            <a:ext cx="460173" cy="460171"/>
            <a:chOff x="1261470" y="5439679"/>
            <a:chExt cx="1061240" cy="10612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194D6D-8669-4A2D-A8E9-58609BCF6818}"/>
                </a:ext>
              </a:extLst>
            </p:cNvPr>
            <p:cNvSpPr/>
            <p:nvPr/>
          </p:nvSpPr>
          <p:spPr>
            <a:xfrm>
              <a:off x="1261472" y="5439679"/>
              <a:ext cx="1061237" cy="106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https://ot44.dlfl.me/35317b05ba5846061f49/2760925845172419701">
              <a:extLst>
                <a:ext uri="{FF2B5EF4-FFF2-40B4-BE49-F238E27FC236}">
                  <a16:creationId xmlns:a16="http://schemas.microsoft.com/office/drawing/2014/main" id="{EAFCB033-989B-4F2E-9CDE-19B7B97BF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470" y="5439679"/>
              <a:ext cx="1061240" cy="106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A402C95-95F1-4201-A1D4-0411274E8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90" y="41815"/>
            <a:ext cx="733920" cy="7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8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3581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 Pramadita</dc:creator>
  <cp:lastModifiedBy>DCN</cp:lastModifiedBy>
  <cp:revision>675</cp:revision>
  <dcterms:created xsi:type="dcterms:W3CDTF">2017-10-28T14:07:13Z</dcterms:created>
  <dcterms:modified xsi:type="dcterms:W3CDTF">2025-02-19T06:46:19Z</dcterms:modified>
</cp:coreProperties>
</file>